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5"/>
  </p:notesMasterIdLst>
  <p:handoutMasterIdLst>
    <p:handoutMasterId r:id="rId156"/>
  </p:handoutMasterIdLst>
  <p:sldIdLst>
    <p:sldId id="256" r:id="rId2"/>
    <p:sldId id="382" r:id="rId3"/>
    <p:sldId id="335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2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32" r:id="rId32"/>
    <p:sldId id="450" r:id="rId33"/>
    <p:sldId id="433" r:id="rId34"/>
    <p:sldId id="434" r:id="rId35"/>
    <p:sldId id="435" r:id="rId36"/>
    <p:sldId id="436" r:id="rId37"/>
    <p:sldId id="294" r:id="rId38"/>
    <p:sldId id="295" r:id="rId39"/>
    <p:sldId id="296" r:id="rId40"/>
    <p:sldId id="297" r:id="rId41"/>
    <p:sldId id="298" r:id="rId42"/>
    <p:sldId id="299" r:id="rId43"/>
    <p:sldId id="307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23" r:id="rId57"/>
    <p:sldId id="324" r:id="rId58"/>
    <p:sldId id="325" r:id="rId59"/>
    <p:sldId id="326" r:id="rId60"/>
    <p:sldId id="321" r:id="rId61"/>
    <p:sldId id="322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451" r:id="rId71"/>
    <p:sldId id="452" r:id="rId72"/>
    <p:sldId id="453" r:id="rId73"/>
    <p:sldId id="454" r:id="rId74"/>
    <p:sldId id="456" r:id="rId75"/>
    <p:sldId id="455" r:id="rId76"/>
    <p:sldId id="457" r:id="rId77"/>
    <p:sldId id="458" r:id="rId78"/>
    <p:sldId id="459" r:id="rId79"/>
    <p:sldId id="460" r:id="rId80"/>
    <p:sldId id="461" r:id="rId81"/>
    <p:sldId id="462" r:id="rId82"/>
    <p:sldId id="463" r:id="rId83"/>
    <p:sldId id="464" r:id="rId84"/>
    <p:sldId id="465" r:id="rId85"/>
    <p:sldId id="467" r:id="rId86"/>
    <p:sldId id="466" r:id="rId87"/>
    <p:sldId id="389" r:id="rId88"/>
    <p:sldId id="390" r:id="rId89"/>
    <p:sldId id="391" r:id="rId90"/>
    <p:sldId id="392" r:id="rId91"/>
    <p:sldId id="393" r:id="rId92"/>
    <p:sldId id="394" r:id="rId93"/>
    <p:sldId id="395" r:id="rId94"/>
    <p:sldId id="396" r:id="rId95"/>
    <p:sldId id="445" r:id="rId96"/>
    <p:sldId id="446" r:id="rId97"/>
    <p:sldId id="447" r:id="rId98"/>
    <p:sldId id="448" r:id="rId99"/>
    <p:sldId id="449" r:id="rId100"/>
    <p:sldId id="397" r:id="rId101"/>
    <p:sldId id="398" r:id="rId102"/>
    <p:sldId id="399" r:id="rId103"/>
    <p:sldId id="400" r:id="rId104"/>
    <p:sldId id="401" r:id="rId105"/>
    <p:sldId id="402" r:id="rId106"/>
    <p:sldId id="403" r:id="rId107"/>
    <p:sldId id="336" r:id="rId108"/>
    <p:sldId id="337" r:id="rId109"/>
    <p:sldId id="338" r:id="rId110"/>
    <p:sldId id="339" r:id="rId111"/>
    <p:sldId id="340" r:id="rId112"/>
    <p:sldId id="341" r:id="rId113"/>
    <p:sldId id="342" r:id="rId114"/>
    <p:sldId id="345" r:id="rId115"/>
    <p:sldId id="346" r:id="rId116"/>
    <p:sldId id="347" r:id="rId117"/>
    <p:sldId id="348" r:id="rId118"/>
    <p:sldId id="349" r:id="rId119"/>
    <p:sldId id="350" r:id="rId120"/>
    <p:sldId id="351" r:id="rId121"/>
    <p:sldId id="352" r:id="rId122"/>
    <p:sldId id="353" r:id="rId123"/>
    <p:sldId id="354" r:id="rId124"/>
    <p:sldId id="355" r:id="rId125"/>
    <p:sldId id="356" r:id="rId126"/>
    <p:sldId id="357" r:id="rId127"/>
    <p:sldId id="358" r:id="rId128"/>
    <p:sldId id="359" r:id="rId129"/>
    <p:sldId id="360" r:id="rId130"/>
    <p:sldId id="361" r:id="rId131"/>
    <p:sldId id="362" r:id="rId132"/>
    <p:sldId id="363" r:id="rId133"/>
    <p:sldId id="364" r:id="rId134"/>
    <p:sldId id="365" r:id="rId135"/>
    <p:sldId id="366" r:id="rId136"/>
    <p:sldId id="367" r:id="rId137"/>
    <p:sldId id="368" r:id="rId138"/>
    <p:sldId id="369" r:id="rId139"/>
    <p:sldId id="370" r:id="rId140"/>
    <p:sldId id="371" r:id="rId141"/>
    <p:sldId id="372" r:id="rId142"/>
    <p:sldId id="373" r:id="rId143"/>
    <p:sldId id="374" r:id="rId144"/>
    <p:sldId id="375" r:id="rId145"/>
    <p:sldId id="376" r:id="rId146"/>
    <p:sldId id="377" r:id="rId147"/>
    <p:sldId id="378" r:id="rId148"/>
    <p:sldId id="379" r:id="rId149"/>
    <p:sldId id="380" r:id="rId150"/>
    <p:sldId id="404" r:id="rId151"/>
    <p:sldId id="405" r:id="rId152"/>
    <p:sldId id="406" r:id="rId153"/>
    <p:sldId id="407" r:id="rId154"/>
  </p:sldIdLst>
  <p:sldSz cx="9144000" cy="6858000" type="screen4x3"/>
  <p:notesSz cx="9229725" cy="70008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09" autoAdjust="0"/>
    <p:restoredTop sz="93094" autoAdjust="0"/>
  </p:normalViewPr>
  <p:slideViewPr>
    <p:cSldViewPr>
      <p:cViewPr varScale="1">
        <p:scale>
          <a:sx n="85" d="100"/>
          <a:sy n="85" d="100"/>
        </p:scale>
        <p:origin x="-15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8085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D050E-68A7-4BF6-AD9D-1C7A44A395DD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8085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C81D9-15D7-4112-A060-F6577A2F8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1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8042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r">
              <a:defRPr sz="1200"/>
            </a:lvl1pPr>
          </a:lstStyle>
          <a:p>
            <a:fld id="{346C757F-8E6F-4388-B04F-98E120A4A3FC}" type="datetimeFigureOut">
              <a:rPr lang="en-US" smtClean="0"/>
              <a:t>5/25/2016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5463"/>
            <a:ext cx="3498850" cy="2624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9" rIns="92738" bIns="463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973" y="3325416"/>
            <a:ext cx="7383780" cy="3150394"/>
          </a:xfrm>
          <a:prstGeom prst="rect">
            <a:avLst/>
          </a:prstGeom>
        </p:spPr>
        <p:txBody>
          <a:bodyPr vert="horz" lIns="92738" tIns="46369" rIns="92738" bIns="463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8042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r">
              <a:defRPr sz="1200"/>
            </a:lvl1pPr>
          </a:lstStyle>
          <a:p>
            <a:fld id="{4A48ABE3-AAC7-446F-BC4B-9C6CAE8F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0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81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E820A771-8B3E-4BE1-A7E6-B6C2E6A656A2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555B-A913-47C2-815D-FFEEC9F1344F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207-1962-4FD5-8FA4-49017E3AFF08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C94F-FA36-4542-90AC-05B517A96965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286E-D538-4C32-863A-BFE11AA382E4}" type="datetime1">
              <a:rPr lang="en-US" smtClean="0"/>
              <a:t>5/25/2016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2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70BB-EA0D-4A4F-87CD-E642573953E4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00E8-D1E2-4B2B-BD23-5DB0B74CD4B3}" type="datetime1">
              <a:rPr lang="en-US" smtClean="0"/>
              <a:t>5/25/2016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3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6898-C825-4192-863E-99B6DD94B6CB}" type="datetime1">
              <a:rPr lang="en-US" smtClean="0"/>
              <a:t>5/25/2016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1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866E-919D-4DC5-9FEE-4E5C71B9F5A6}" type="datetime1">
              <a:rPr lang="en-US" smtClean="0"/>
              <a:t>5/25/2016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131FA-91F6-47EA-A3FB-4EA5E7F683F0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4227-4706-4F56-8E19-9E94D5BE047A}" type="datetime1">
              <a:rPr lang="en-US" smtClean="0"/>
              <a:t>5/25/2016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1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2837"/>
            <a:ext cx="82296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B1EFBAD-65B8-4099-8433-04365AC12FE4}" type="datetime1">
              <a:rPr lang="en-US" smtClean="0"/>
              <a:t>5/25/2016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tinyurl.com/3pwljfj" TargetMode="Externa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hronos.org/opengles/sdk/1.1/docs/man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7" Type="http://schemas.openxmlformats.org/officeDocument/2006/relationships/image" Target="../media/image100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9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avi"/></Relationships>
</file>

<file path=ppt/slides/_rels/slide143.xml.rels><?xml version="1.0" encoding="UTF-8" standalone="yes"?>
<Relationships xmlns="http://schemas.openxmlformats.org/package/2006/relationships"><Relationship Id="rId3" Type="http://schemas.microsoft.com/office/2007/relationships/media" Target="../media/media7.avi"/><Relationship Id="rId7" Type="http://schemas.openxmlformats.org/officeDocument/2006/relationships/image" Target="../media/image102.png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10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avi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06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prpuqgy" TargetMode="External"/><Relationship Id="rId2" Type="http://schemas.openxmlformats.org/officeDocument/2006/relationships/hyperlink" Target="http://tinyurl.com/nmfaxwu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inyurl.com/okd5ou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developer.android.com/guide/topics/connectivity/bluetooth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CS371m - Mobile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Nifty Stuff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0" y="1112837"/>
            <a:ext cx="4126029" cy="5211763"/>
          </a:xfrm>
        </p:spPr>
        <p:txBody>
          <a:bodyPr/>
          <a:lstStyle/>
          <a:p>
            <a:r>
              <a:rPr lang="en-US" dirty="0" smtClean="0"/>
              <a:t>Single arrows are synchronous transitions</a:t>
            </a:r>
          </a:p>
          <a:p>
            <a:r>
              <a:rPr lang="en-US" dirty="0" smtClean="0"/>
              <a:t>Double arrows are asynchronous transitions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4172" y="0"/>
            <a:ext cx="502522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4495800" cy="11430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MediaPlayer</a:t>
            </a:r>
            <a:r>
              <a:rPr lang="en-US" dirty="0" smtClean="0"/>
              <a:t> State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9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clipboard based framework</a:t>
            </a:r>
          </a:p>
          <a:p>
            <a:r>
              <a:rPr lang="en-US" dirty="0" smtClean="0"/>
              <a:t>simple and complex data types can be copied and pasted</a:t>
            </a:r>
          </a:p>
          <a:p>
            <a:pPr lvl="1"/>
            <a:r>
              <a:rPr lang="en-US" dirty="0" smtClean="0"/>
              <a:t>text strings,  complex data structures, text and binary stream data</a:t>
            </a:r>
          </a:p>
          <a:p>
            <a:r>
              <a:rPr lang="en-US" dirty="0" smtClean="0"/>
              <a:t>Simple text stored on clipboard</a:t>
            </a:r>
          </a:p>
          <a:p>
            <a:r>
              <a:rPr lang="en-US" dirty="0" smtClean="0"/>
              <a:t>complex data handled via content providers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5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16563"/>
          </a:xfrm>
        </p:spPr>
        <p:txBody>
          <a:bodyPr/>
          <a:lstStyle/>
          <a:p>
            <a:r>
              <a:rPr lang="en-US" dirty="0" smtClean="0"/>
              <a:t>to copy and paste:</a:t>
            </a:r>
          </a:p>
          <a:p>
            <a:r>
              <a:rPr lang="en-US" dirty="0" smtClean="0"/>
              <a:t>data placed in clip object, clip object placed on system-wide clipboard</a:t>
            </a:r>
          </a:p>
          <a:p>
            <a:r>
              <a:rPr lang="en-US" dirty="0" smtClean="0"/>
              <a:t>clip object can be:</a:t>
            </a:r>
          </a:p>
          <a:p>
            <a:pPr lvl="1"/>
            <a:r>
              <a:rPr lang="en-US" dirty="0" smtClean="0"/>
              <a:t>text, a simple String</a:t>
            </a:r>
          </a:p>
          <a:p>
            <a:pPr lvl="1"/>
            <a:r>
              <a:rPr lang="en-US" dirty="0" smtClean="0"/>
              <a:t>URI for copying complex data from a content provider</a:t>
            </a:r>
          </a:p>
          <a:p>
            <a:pPr lvl="1"/>
            <a:r>
              <a:rPr lang="en-US" dirty="0" smtClean="0"/>
              <a:t>Intents to copy application shortcuts</a:t>
            </a:r>
          </a:p>
          <a:p>
            <a:r>
              <a:rPr lang="en-US" dirty="0" smtClean="0"/>
              <a:t>only one clip on clipboard at a time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00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and Paste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app can support some or all of the data types</a:t>
            </a:r>
          </a:p>
          <a:p>
            <a:r>
              <a:rPr lang="en-US" dirty="0" smtClean="0"/>
              <a:t>Examine data on clipboard and decide if user should have option to paste it</a:t>
            </a:r>
          </a:p>
          <a:p>
            <a:pPr lvl="1"/>
            <a:r>
              <a:rPr lang="en-US" dirty="0" smtClean="0"/>
              <a:t>may not make sense to allow pasting of URI / content provider data or Intents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wi-fi</a:t>
            </a:r>
            <a:r>
              <a:rPr lang="en-US" dirty="0" smtClean="0"/>
              <a:t> Direct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6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Wi-Fi Direct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Added in ICS, Android 4.0 API level 14</a:t>
            </a:r>
          </a:p>
          <a:p>
            <a:r>
              <a:rPr lang="en-US" dirty="0" smtClean="0"/>
              <a:t>allows devices with appropriate hardware to connect directly via Wi-Fi with no intermediate access point</a:t>
            </a:r>
          </a:p>
          <a:p>
            <a:r>
              <a:rPr lang="en-US" dirty="0" smtClean="0"/>
              <a:t>discover and connect to other devices</a:t>
            </a:r>
          </a:p>
          <a:p>
            <a:r>
              <a:rPr lang="en-US" dirty="0" smtClean="0"/>
              <a:t>much larger range than Bluetooth</a:t>
            </a:r>
          </a:p>
          <a:p>
            <a:r>
              <a:rPr lang="en-US" dirty="0" smtClean="0"/>
              <a:t>Useful for applications that share data among users</a:t>
            </a:r>
          </a:p>
          <a:p>
            <a:pPr lvl="1"/>
            <a:r>
              <a:rPr lang="en-US" dirty="0" smtClean="0"/>
              <a:t>multi player game, photo sharing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Wi-Fi Direct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92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WifiP2pManager class provides methods to discover, request, and connect to peers</a:t>
            </a:r>
          </a:p>
          <a:p>
            <a:r>
              <a:rPr lang="en-US" dirty="0" smtClean="0"/>
              <a:t>Various Listeners that provide information on success or failure of method calls from WifiP2pManager</a:t>
            </a:r>
          </a:p>
          <a:p>
            <a:r>
              <a:rPr lang="en-US" dirty="0" smtClean="0"/>
              <a:t>Intents notify application of events detected </a:t>
            </a:r>
            <a:r>
              <a:rPr lang="en-US" smtClean="0"/>
              <a:t>by Wi-Fi </a:t>
            </a:r>
            <a:r>
              <a:rPr lang="en-US" dirty="0" smtClean="0"/>
              <a:t>direct framework such as newly discovered peer</a:t>
            </a:r>
          </a:p>
          <a:p>
            <a:pPr lvl="1"/>
            <a:r>
              <a:rPr lang="en-US" dirty="0" smtClean="0"/>
              <a:t>implement broadcast receiver for intents from Android system about </a:t>
            </a:r>
            <a:r>
              <a:rPr lang="en-US" dirty="0" err="1" smtClean="0"/>
              <a:t>Wifi</a:t>
            </a:r>
            <a:r>
              <a:rPr lang="en-US" dirty="0" smtClean="0"/>
              <a:t> Direct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graphics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2966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8006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android.graphics</a:t>
            </a:r>
            <a:r>
              <a:rPr lang="en-US" dirty="0" smtClean="0"/>
              <a:t> library for 2D graphics (not Java AWT and </a:t>
            </a:r>
            <a:r>
              <a:rPr lang="en-US" dirty="0"/>
              <a:t>S</a:t>
            </a:r>
            <a:r>
              <a:rPr lang="en-US" dirty="0" smtClean="0"/>
              <a:t>wing)</a:t>
            </a:r>
          </a:p>
          <a:p>
            <a:r>
              <a:rPr lang="en-US" dirty="0" smtClean="0"/>
              <a:t>classes such as Canvas, Drawable, Bitmap, and others to create 2D graphics</a:t>
            </a:r>
          </a:p>
          <a:p>
            <a:r>
              <a:rPr lang="en-US" dirty="0" smtClean="0"/>
              <a:t>Various attempts to make two d graphics appear more "lifelike" and 3 dimensional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43" y="990600"/>
            <a:ext cx="330517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99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4800600" cy="5257800"/>
          </a:xfrm>
        </p:spPr>
        <p:txBody>
          <a:bodyPr/>
          <a:lstStyle/>
          <a:p>
            <a:r>
              <a:rPr lang="en-US" dirty="0" smtClean="0"/>
              <a:t>Gradient Paints can add depth to 2d primitives</a:t>
            </a:r>
          </a:p>
          <a:p>
            <a:r>
              <a:rPr lang="en-US" dirty="0" smtClean="0"/>
              <a:t>Notice the gradient paint on the pegs and shading on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4" y="990600"/>
            <a:ext cx="3905250" cy="579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5544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Sound Demo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837"/>
            <a:ext cx="5638800" cy="5211763"/>
          </a:xfrm>
        </p:spPr>
        <p:txBody>
          <a:bodyPr>
            <a:normAutofit/>
          </a:bodyPr>
          <a:lstStyle/>
          <a:p>
            <a:r>
              <a:rPr lang="en-US" dirty="0" smtClean="0"/>
              <a:t>audio files local to app placed in res/raw</a:t>
            </a:r>
          </a:p>
          <a:p>
            <a:r>
              <a:rPr lang="en-US" dirty="0" smtClean="0"/>
              <a:t>CAUTION</a:t>
            </a:r>
          </a:p>
          <a:p>
            <a:pPr lvl="1"/>
            <a:r>
              <a:rPr lang="en-US" dirty="0" smtClean="0"/>
              <a:t>large sound files difficult to install on emulator: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tinyurl.com/3pwljfj</a:t>
            </a:r>
            <a:endParaRPr lang="en-US" dirty="0" smtClean="0"/>
          </a:p>
          <a:p>
            <a:pPr lvl="1"/>
            <a:r>
              <a:rPr lang="en-US" dirty="0" smtClean="0"/>
              <a:t>better success with </a:t>
            </a:r>
            <a:r>
              <a:rPr lang="en-US" dirty="0" err="1" smtClean="0"/>
              <a:t>dev</a:t>
            </a:r>
            <a:r>
              <a:rPr lang="en-US" dirty="0" smtClean="0"/>
              <a:t> phones / actual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990600"/>
            <a:ext cx="333756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0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5707"/>
            <a:ext cx="3810000" cy="565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69063"/>
            <a:ext cx="3457575" cy="580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012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57800"/>
          </a:xfrm>
        </p:spPr>
        <p:txBody>
          <a:bodyPr/>
          <a:lstStyle/>
          <a:p>
            <a:r>
              <a:rPr lang="en-US" dirty="0" smtClean="0"/>
              <a:t>1979, Richard </a:t>
            </a:r>
            <a:r>
              <a:rPr lang="en-US" dirty="0" err="1" smtClean="0"/>
              <a:t>Garriott</a:t>
            </a:r>
            <a:r>
              <a:rPr lang="en-US" dirty="0" smtClean="0"/>
              <a:t>, </a:t>
            </a:r>
            <a:r>
              <a:rPr lang="en-US" dirty="0" err="1" smtClean="0"/>
              <a:t>Akalabeth</a:t>
            </a:r>
            <a:endParaRPr lang="en-US" dirty="0" smtClean="0"/>
          </a:p>
          <a:p>
            <a:r>
              <a:rPr lang="en-US" dirty="0" err="1" smtClean="0"/>
              <a:t>Ultima</a:t>
            </a:r>
            <a:r>
              <a:rPr lang="en-US" dirty="0" smtClean="0"/>
              <a:t> series, </a:t>
            </a:r>
            <a:r>
              <a:rPr lang="en-US" dirty="0" err="1" smtClean="0"/>
              <a:t>Ultima</a:t>
            </a:r>
            <a:r>
              <a:rPr lang="en-US" dirty="0" smtClean="0"/>
              <a:t> Online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111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8229600" cy="478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2880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Wireframe Vector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BattleZone</a:t>
            </a:r>
            <a:r>
              <a:rPr lang="en-US" dirty="0" smtClean="0"/>
              <a:t> - 1980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7162800" cy="5303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58563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 Scrolling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2999"/>
            <a:ext cx="89154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9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 Scrolling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backgrounds</a:t>
            </a:r>
          </a:p>
          <a:p>
            <a:r>
              <a:rPr lang="en-US" dirty="0" smtClean="0"/>
              <a:t>backgrounds closer to view move at a faster speed than backgrounds farther away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048000"/>
            <a:ext cx="5576207" cy="3574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35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2.5D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686800" cy="5257800"/>
          </a:xfrm>
        </p:spPr>
        <p:txBody>
          <a:bodyPr/>
          <a:lstStyle/>
          <a:p>
            <a:r>
              <a:rPr lang="en-US" dirty="0" smtClean="0"/>
              <a:t>Isometric Graphics</a:t>
            </a:r>
          </a:p>
          <a:p>
            <a:r>
              <a:rPr lang="en-US" dirty="0" smtClean="0"/>
              <a:t>"rotate" object to reveal details on the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53343"/>
            <a:ext cx="32289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6172200"/>
            <a:ext cx="119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Z</a:t>
            </a:r>
            <a:r>
              <a:rPr lang="en-US" sz="2800" dirty="0" err="1" smtClean="0"/>
              <a:t>axxon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398939"/>
            <a:ext cx="5495827" cy="346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57800" y="6062990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Ultima</a:t>
            </a:r>
            <a:r>
              <a:rPr lang="en-US" sz="2800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5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3D model</a:t>
            </a:r>
          </a:p>
          <a:p>
            <a:pPr lvl="1"/>
            <a:r>
              <a:rPr lang="en-US" dirty="0" smtClean="0"/>
              <a:t>a small scene or a large world</a:t>
            </a:r>
          </a:p>
          <a:p>
            <a:r>
              <a:rPr lang="en-US" dirty="0" smtClean="0"/>
              <a:t>Model rendered into a 2D projection</a:t>
            </a:r>
          </a:p>
          <a:p>
            <a:r>
              <a:rPr lang="en-US" dirty="0" smtClean="0"/>
              <a:t>model includes</a:t>
            </a:r>
          </a:p>
          <a:p>
            <a:pPr lvl="1"/>
            <a:r>
              <a:rPr lang="en-US" dirty="0" smtClean="0"/>
              <a:t>objects (boxes, cones, cylinders, sphere, user defined models)</a:t>
            </a:r>
          </a:p>
          <a:p>
            <a:pPr lvl="1"/>
            <a:r>
              <a:rPr lang="en-US" dirty="0" smtClean="0"/>
              <a:t>lighting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textures</a:t>
            </a:r>
          </a:p>
          <a:p>
            <a:pPr lvl="1"/>
            <a:r>
              <a:rPr lang="en-US" dirty="0" smtClean="0"/>
              <a:t>dynamic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and y as expected (positive y is up, not down as in 2d graphics</a:t>
            </a:r>
          </a:p>
          <a:p>
            <a:r>
              <a:rPr lang="en-US" dirty="0" smtClean="0"/>
              <a:t>z axis - positive z is out of screen, negative z is into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117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52800" y="3505200"/>
            <a:ext cx="0" cy="2286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52800" y="5758543"/>
            <a:ext cx="2286000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590800" y="5758543"/>
            <a:ext cx="783771" cy="109945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36472" y="3657600"/>
            <a:ext cx="1540328" cy="2144486"/>
          </a:xfrm>
          <a:prstGeom prst="straightConnector1">
            <a:avLst/>
          </a:prstGeom>
          <a:ln w="63500">
            <a:solidFill>
              <a:srgbClr val="FF0000">
                <a:alpha val="49000"/>
              </a:srgb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35052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</a:t>
            </a:r>
            <a:r>
              <a:rPr lang="en-US" sz="3600" baseline="30000" dirty="0" smtClean="0"/>
              <a:t>+</a:t>
            </a:r>
            <a:endParaRPr lang="en-US" sz="3600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5486400" y="5985105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x</a:t>
            </a:r>
            <a:r>
              <a:rPr lang="en-US" sz="3600" baseline="30000" dirty="0" smtClean="0"/>
              <a:t>+</a:t>
            </a:r>
            <a:endParaRPr lang="en-US" sz="36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43855" y="5985104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z</a:t>
            </a:r>
            <a:r>
              <a:rPr lang="en-US" sz="3600" baseline="30000" dirty="0" smtClean="0"/>
              <a:t>+</a:t>
            </a:r>
            <a:endParaRPr lang="en-US" sz="3600" baseline="30000" dirty="0"/>
          </a:p>
        </p:txBody>
      </p:sp>
      <p:sp>
        <p:nvSpPr>
          <p:cNvPr id="19" name="TextBox 18"/>
          <p:cNvSpPr txBox="1"/>
          <p:nvPr/>
        </p:nvSpPr>
        <p:spPr>
          <a:xfrm>
            <a:off x="4965103" y="368821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z</a:t>
            </a:r>
            <a:r>
              <a:rPr lang="en-US" sz="3600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5003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Portion of 3D Scene that is rendered is contained in a </a:t>
            </a:r>
            <a:r>
              <a:rPr lang="en-US" i="1" dirty="0" smtClean="0"/>
              <a:t>frustum  (pro: </a:t>
            </a:r>
            <a:r>
              <a:rPr lang="en-US" i="1" dirty="0" err="1" smtClean="0"/>
              <a:t>frəstəm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/>
              <a:t>a pyramid or cone with its top cut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118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5029200" cy="389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72" y="5079540"/>
            <a:ext cx="681971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71" y="5474828"/>
            <a:ext cx="519113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86" y="4419600"/>
            <a:ext cx="1529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objects in</a:t>
            </a:r>
            <a:br>
              <a:rPr lang="en-US" dirty="0" smtClean="0"/>
            </a:br>
            <a:r>
              <a:rPr lang="en-US" dirty="0" smtClean="0"/>
              <a:t>scene, but not</a:t>
            </a:r>
          </a:p>
          <a:p>
            <a:r>
              <a:rPr lang="en-US" dirty="0" smtClean="0"/>
              <a:t>visible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63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105400" cy="5715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Developed by Silicon Graphics Inc.</a:t>
            </a:r>
          </a:p>
          <a:p>
            <a:pPr lvl="1"/>
            <a:r>
              <a:rPr lang="en-US" dirty="0" smtClean="0"/>
              <a:t>developer of high end graphics systems and machines in 80s and 90s</a:t>
            </a:r>
          </a:p>
          <a:p>
            <a:r>
              <a:rPr lang="en-US" dirty="0" smtClean="0"/>
              <a:t>Integrated Raster Imaging System Graphics Library</a:t>
            </a:r>
          </a:p>
          <a:p>
            <a:pPr lvl="1"/>
            <a:r>
              <a:rPr lang="en-US" dirty="0" smtClean="0"/>
              <a:t>1992 OpenGL </a:t>
            </a:r>
          </a:p>
          <a:p>
            <a:pPr lvl="1"/>
            <a:r>
              <a:rPr lang="en-US" dirty="0" smtClean="0"/>
              <a:t>maintained by non profit </a:t>
            </a:r>
            <a:r>
              <a:rPr lang="en-US" dirty="0" err="1" smtClean="0"/>
              <a:t>Khronos</a:t>
            </a:r>
            <a:r>
              <a:rPr lang="en-US" dirty="0" smtClean="0"/>
              <a:t> Group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119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3143250" cy="153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66" y="3581400"/>
            <a:ext cx="3258028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66" y="2286000"/>
            <a:ext cx="31003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54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MediaPlayer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MediaPlayer.create</a:t>
            </a:r>
            <a:r>
              <a:rPr lang="en-US" dirty="0" smtClean="0"/>
              <a:t>() method used for raw resources</a:t>
            </a:r>
          </a:p>
          <a:p>
            <a:r>
              <a:rPr lang="en-US" dirty="0" err="1" smtClean="0"/>
              <a:t>MediaPlayer.create</a:t>
            </a:r>
            <a:r>
              <a:rPr lang="en-US" dirty="0" smtClean="0"/>
              <a:t>() method for URIs</a:t>
            </a:r>
          </a:p>
          <a:p>
            <a:r>
              <a:rPr lang="en-US" dirty="0" smtClean="0"/>
              <a:t>various </a:t>
            </a:r>
            <a:r>
              <a:rPr lang="en-US" dirty="0" err="1" smtClean="0"/>
              <a:t>MediaPlayer.setDataSource</a:t>
            </a:r>
            <a:r>
              <a:rPr lang="en-US" dirty="0" smtClean="0"/>
              <a:t>() methods if not a raw resource and not a URI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4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low level, procedural API</a:t>
            </a:r>
          </a:p>
          <a:p>
            <a:pPr lvl="1"/>
            <a:r>
              <a:rPr lang="en-US" dirty="0" smtClean="0"/>
              <a:t>programmer responsible for defining steps to create and render (show) a scene</a:t>
            </a:r>
          </a:p>
          <a:p>
            <a:r>
              <a:rPr lang="en-US" dirty="0" smtClean="0"/>
              <a:t>alternatives use a scene graph where programmer describes scene and actions (behaviors) and library manages the details of rendering it</a:t>
            </a:r>
          </a:p>
          <a:p>
            <a:pPr lvl="1"/>
            <a:r>
              <a:rPr lang="en-US" dirty="0" smtClean="0"/>
              <a:t>Example of Graphics libraries that use Scene Graphs: Java3D, Acrobat 3D, AutoCAD, </a:t>
            </a:r>
            <a:r>
              <a:rPr lang="en-US" dirty="0" err="1" smtClean="0"/>
              <a:t>CorelDRAW</a:t>
            </a:r>
            <a:r>
              <a:rPr lang="en-US" dirty="0" smtClean="0"/>
              <a:t>, </a:t>
            </a:r>
            <a:r>
              <a:rPr lang="en-US" dirty="0" err="1" smtClean="0"/>
              <a:t>RenderMan</a:t>
            </a:r>
            <a:r>
              <a:rPr lang="en-US" dirty="0" smtClean="0"/>
              <a:t> (Pixar)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53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 = Embedded Systems</a:t>
            </a:r>
          </a:p>
          <a:p>
            <a:r>
              <a:rPr lang="en-US" dirty="0" smtClean="0"/>
              <a:t>Used in a wide variety of devices, not just Android</a:t>
            </a:r>
          </a:p>
          <a:p>
            <a:pPr lvl="1"/>
            <a:r>
              <a:rPr lang="en-US" dirty="0" err="1" smtClean="0"/>
              <a:t>iPad</a:t>
            </a:r>
            <a:r>
              <a:rPr lang="en-US" dirty="0" smtClean="0"/>
              <a:t>, iPhone, Blackberry, </a:t>
            </a:r>
            <a:r>
              <a:rPr lang="en-US" dirty="0" err="1" smtClean="0"/>
              <a:t>symbian</a:t>
            </a:r>
            <a:r>
              <a:rPr lang="en-US" dirty="0" smtClean="0"/>
              <a:t>, Nintendo3DS, </a:t>
            </a:r>
            <a:r>
              <a:rPr lang="en-US" dirty="0" err="1" smtClean="0"/>
              <a:t>Playstation</a:t>
            </a:r>
            <a:r>
              <a:rPr lang="en-US" dirty="0" smtClean="0"/>
              <a:t> 3, Web GL</a:t>
            </a:r>
          </a:p>
          <a:p>
            <a:r>
              <a:rPr lang="en-US" dirty="0" smtClean="0"/>
              <a:t>OpenGL version ES 2.0 API supported in Android 2.2 and higher (API levels 8 and higher)</a:t>
            </a:r>
          </a:p>
          <a:p>
            <a:pPr lvl="1"/>
            <a:r>
              <a:rPr lang="en-US" dirty="0" smtClean="0"/>
              <a:t>prior versions of Android support ES 1.1</a:t>
            </a:r>
          </a:p>
          <a:p>
            <a:r>
              <a:rPr lang="en-US" dirty="0" smtClean="0"/>
              <a:t>emulator DOES NOT support ES 2.0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and OpenGL 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12837"/>
            <a:ext cx="8534400" cy="5592763"/>
          </a:xfrm>
        </p:spPr>
        <p:txBody>
          <a:bodyPr>
            <a:normAutofit/>
          </a:bodyPr>
          <a:lstStyle/>
          <a:p>
            <a:r>
              <a:rPr lang="en-US" dirty="0" smtClean="0"/>
              <a:t>two ways of working with GL:</a:t>
            </a:r>
          </a:p>
          <a:p>
            <a:pPr lvl="1"/>
            <a:r>
              <a:rPr lang="en-US" dirty="0" smtClean="0"/>
              <a:t>through the framework </a:t>
            </a:r>
            <a:r>
              <a:rPr lang="en-US" dirty="0" err="1" smtClean="0"/>
              <a:t>APIandroid.opengl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via the Android Native Development Kit (NDK) </a:t>
            </a:r>
          </a:p>
          <a:p>
            <a:pPr lvl="2"/>
            <a:r>
              <a:rPr lang="en-US" dirty="0" smtClean="0"/>
              <a:t>companion tool to Android SDK to build portions of apps in native code in C or C++</a:t>
            </a:r>
          </a:p>
          <a:p>
            <a:r>
              <a:rPr lang="en-US" dirty="0" smtClean="0"/>
              <a:t>Required Android classes for first approach:</a:t>
            </a:r>
          </a:p>
          <a:p>
            <a:pPr lvl="1"/>
            <a:r>
              <a:rPr lang="en-US" dirty="0" err="1" smtClean="0"/>
              <a:t>GLSurfaceView</a:t>
            </a:r>
            <a:r>
              <a:rPr lang="en-US" dirty="0" smtClean="0"/>
              <a:t> and </a:t>
            </a:r>
            <a:r>
              <a:rPr lang="en-US" dirty="0" err="1" smtClean="0"/>
              <a:t>GLSurfaceView.Renderer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GLSurfaceView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SurfaceView</a:t>
            </a:r>
            <a:endParaRPr lang="en-US" dirty="0" smtClean="0"/>
          </a:p>
          <a:p>
            <a:r>
              <a:rPr lang="en-US" dirty="0" smtClean="0"/>
              <a:t>draw and manipulate objects </a:t>
            </a:r>
            <a:r>
              <a:rPr lang="en-US" smtClean="0"/>
              <a:t>using </a:t>
            </a:r>
            <a:br>
              <a:rPr lang="en-US" smtClean="0"/>
            </a:br>
            <a:r>
              <a:rPr lang="en-US" smtClean="0"/>
              <a:t>Open </a:t>
            </a:r>
            <a:r>
              <a:rPr lang="en-US" dirty="0" smtClean="0"/>
              <a:t>GL API calls</a:t>
            </a:r>
          </a:p>
          <a:p>
            <a:r>
              <a:rPr lang="en-US" dirty="0" smtClean="0"/>
              <a:t>to respond to touch screen events subclass </a:t>
            </a:r>
            <a:r>
              <a:rPr lang="en-US" dirty="0" err="1" smtClean="0"/>
              <a:t>GLSurfaceView</a:t>
            </a:r>
            <a:r>
              <a:rPr lang="en-US" dirty="0" smtClean="0"/>
              <a:t> and implement touch listeners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62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GLSurfaceView.Renderer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interface</a:t>
            </a:r>
          </a:p>
          <a:p>
            <a:r>
              <a:rPr lang="en-US" dirty="0" smtClean="0"/>
              <a:t>Must implement these methods:</a:t>
            </a:r>
          </a:p>
          <a:p>
            <a:pPr lvl="1"/>
            <a:r>
              <a:rPr lang="en-US" dirty="0" err="1" smtClean="0"/>
              <a:t>onSurfaceCreated</a:t>
            </a:r>
            <a:r>
              <a:rPr lang="en-US" dirty="0" smtClean="0"/>
              <a:t> for actions that only happen once such as initializing GL graphics objects</a:t>
            </a:r>
          </a:p>
          <a:p>
            <a:pPr lvl="1"/>
            <a:r>
              <a:rPr lang="en-US" dirty="0" err="1" smtClean="0"/>
              <a:t>onDrawFrame</a:t>
            </a:r>
            <a:r>
              <a:rPr lang="en-US" dirty="0" smtClean="0"/>
              <a:t>() work horse method to create movement and animation</a:t>
            </a:r>
          </a:p>
          <a:p>
            <a:pPr lvl="1"/>
            <a:r>
              <a:rPr lang="en-US" dirty="0" err="1" smtClean="0"/>
              <a:t>onSurfacechanged</a:t>
            </a:r>
            <a:r>
              <a:rPr lang="en-US" dirty="0" smtClean="0"/>
              <a:t>() called when size of view changes or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use OpenGL ES 2.0 (Android 2.0 and later)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app uses texture compression formats must declare which formats application supports</a:t>
            </a:r>
          </a:p>
          <a:p>
            <a:pPr lvl="1"/>
            <a:r>
              <a:rPr lang="en-US" dirty="0" smtClean="0"/>
              <a:t>&lt;support-</a:t>
            </a:r>
            <a:r>
              <a:rPr lang="en-US" dirty="0" err="1" smtClean="0"/>
              <a:t>gl</a:t>
            </a:r>
            <a:r>
              <a:rPr lang="en-US" dirty="0" smtClean="0"/>
              <a:t>-texture&gt;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125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9" y="2362200"/>
            <a:ext cx="9174480" cy="88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986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Use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activity using </a:t>
            </a:r>
            <a:r>
              <a:rPr lang="en-US" dirty="0" err="1" smtClean="0"/>
              <a:t>GLSurfaceView</a:t>
            </a:r>
            <a:r>
              <a:rPr lang="en-US" dirty="0" smtClean="0"/>
              <a:t> and </a:t>
            </a:r>
            <a:r>
              <a:rPr lang="en-US" dirty="0" err="1" smtClean="0"/>
              <a:t>GLSurfaceView.Renderer</a:t>
            </a:r>
            <a:endParaRPr lang="en-US" dirty="0" smtClean="0"/>
          </a:p>
          <a:p>
            <a:r>
              <a:rPr lang="en-US" dirty="0" smtClean="0"/>
              <a:t>Create and draw graphics objects</a:t>
            </a:r>
          </a:p>
          <a:p>
            <a:r>
              <a:rPr lang="en-US" dirty="0" smtClean="0"/>
              <a:t>define projection for screen geometry to correct for non square pixels</a:t>
            </a:r>
          </a:p>
          <a:p>
            <a:r>
              <a:rPr lang="en-US" dirty="0" smtClean="0"/>
              <a:t>define a camera view</a:t>
            </a:r>
          </a:p>
          <a:p>
            <a:r>
              <a:rPr lang="en-US" dirty="0" smtClean="0"/>
              <a:t>perform actions to animate objects</a:t>
            </a:r>
          </a:p>
          <a:p>
            <a:r>
              <a:rPr lang="en-US" dirty="0" smtClean="0"/>
              <a:t>make view touch interactive if desired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81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 set up of required elements</a:t>
            </a:r>
          </a:p>
          <a:p>
            <a:r>
              <a:rPr lang="en-US" dirty="0" smtClean="0"/>
              <a:t>draw and rotate a 3d object (</a:t>
            </a:r>
            <a:r>
              <a:rPr lang="en-US" smtClean="0"/>
              <a:t>a pyramid)</a:t>
            </a:r>
            <a:endParaRPr lang="en-US" dirty="0" smtClean="0"/>
          </a:p>
          <a:p>
            <a:r>
              <a:rPr lang="en-US" dirty="0" smtClean="0"/>
              <a:t>Create Simple Activity that has a </a:t>
            </a:r>
            <a:r>
              <a:rPr lang="en-US" dirty="0" err="1" smtClean="0"/>
              <a:t>GLSurfaceView</a:t>
            </a:r>
            <a:r>
              <a:rPr lang="en-US" dirty="0" smtClean="0"/>
              <a:t> as its content view</a:t>
            </a:r>
          </a:p>
          <a:p>
            <a:r>
              <a:rPr lang="en-US" dirty="0" smtClean="0"/>
              <a:t>To draw objects must implement </a:t>
            </a:r>
            <a:r>
              <a:rPr lang="en-US" dirty="0" err="1" smtClean="0"/>
              <a:t>GLSurfaceView.Renderer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6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9" y="914400"/>
            <a:ext cx="8272521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8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GLSurfaceView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16563"/>
          </a:xfrm>
        </p:spPr>
        <p:txBody>
          <a:bodyPr>
            <a:normAutofit/>
          </a:bodyPr>
          <a:lstStyle/>
          <a:p>
            <a:r>
              <a:rPr lang="en-US" dirty="0" smtClean="0"/>
              <a:t>Shell of class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Used to manage surface (special piece of memory), manage EGL display (embedded graphics library, renders on thread decoupled from I thread, and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129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99028"/>
            <a:ext cx="8763000" cy="226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508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Local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To play audio local to the app</a:t>
            </a:r>
          </a:p>
          <a:p>
            <a:r>
              <a:rPr lang="en-US" dirty="0" smtClean="0"/>
              <a:t>use the </a:t>
            </a:r>
            <a:r>
              <a:rPr lang="en-US" dirty="0" err="1" smtClean="0"/>
              <a:t>MediaPlayer.create</a:t>
            </a:r>
            <a:r>
              <a:rPr lang="en-US" dirty="0" smtClean="0"/>
              <a:t> convenience method</a:t>
            </a:r>
          </a:p>
          <a:p>
            <a:pPr lvl="1"/>
            <a:r>
              <a:rPr lang="en-US" dirty="0" smtClean="0"/>
              <a:t>when complete </a:t>
            </a:r>
            <a:r>
              <a:rPr lang="en-US" dirty="0" err="1" smtClean="0"/>
              <a:t>MediaPlayer</a:t>
            </a:r>
            <a:r>
              <a:rPr lang="en-US" dirty="0" smtClean="0"/>
              <a:t> in the </a:t>
            </a:r>
            <a:r>
              <a:rPr lang="en-US" b="1" dirty="0" smtClean="0"/>
              <a:t>prepared</a:t>
            </a:r>
            <a:r>
              <a:rPr lang="en-US" dirty="0" smtClean="0"/>
              <a:t> state</a:t>
            </a:r>
          </a:p>
          <a:p>
            <a:r>
              <a:rPr lang="en-US" dirty="0" smtClean="0"/>
              <a:t>start MediaPlayer</a:t>
            </a:r>
          </a:p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build listeners for each button to call the </a:t>
            </a:r>
            <a:r>
              <a:rPr lang="en-US" dirty="0" err="1" smtClean="0"/>
              <a:t>playSound</a:t>
            </a:r>
            <a:r>
              <a:rPr lang="en-US" dirty="0" smtClean="0"/>
              <a:t> method with appropriate song id when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 Renderer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763000" cy="483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5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Documentation for GL10 list constants and methods but have no other useful information</a:t>
            </a:r>
          </a:p>
          <a:p>
            <a:r>
              <a:rPr lang="en-US" dirty="0" smtClean="0"/>
              <a:t>Check the OpenGL ES documentation</a:t>
            </a:r>
          </a:p>
          <a:p>
            <a:r>
              <a:rPr lang="en-US" dirty="0">
                <a:hlinkClick r:id="rId2"/>
              </a:rPr>
              <a:t>http://www.khronos.org/opengles/sdk/1.1/docs/man/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6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Graphics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"What makes the situation worse is that the highest level CS course I've ever taken is cs4, and quotes from the graphics group startup readme like '</a:t>
            </a:r>
            <a:r>
              <a:rPr lang="en-US" i="1" dirty="0"/>
              <a:t>these paths are abstracted as being the result of a topological sort on the graph of ordering dependencies for the</a:t>
            </a:r>
            <a:r>
              <a:rPr lang="en-US" dirty="0"/>
              <a:t> </a:t>
            </a:r>
            <a:r>
              <a:rPr lang="en-US" i="1" dirty="0"/>
              <a:t>entries</a:t>
            </a:r>
            <a:r>
              <a:rPr lang="en-US" dirty="0"/>
              <a:t>' make me lose consciousness in my chair and bleed from the nose."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mgrimes</a:t>
            </a:r>
            <a:r>
              <a:rPr lang="en-US" dirty="0"/>
              <a:t>, Graphics problem report 134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simple, flat Triangle using OpenGL</a:t>
            </a:r>
          </a:p>
          <a:p>
            <a:r>
              <a:rPr lang="en-US" dirty="0"/>
              <a:t>(X,Y,Z</a:t>
            </a:r>
            <a:r>
              <a:rPr lang="en-US" dirty="0" smtClean="0"/>
              <a:t>) coordinate system</a:t>
            </a:r>
          </a:p>
          <a:p>
            <a:r>
              <a:rPr lang="en-US" dirty="0" smtClean="0"/>
              <a:t>(0, 0, 0) center of frame</a:t>
            </a:r>
          </a:p>
          <a:p>
            <a:r>
              <a:rPr lang="en-US" dirty="0" smtClean="0"/>
              <a:t>(1, 1, 0) is top right corner of frame</a:t>
            </a:r>
          </a:p>
          <a:p>
            <a:r>
              <a:rPr lang="en-US" dirty="0" smtClean="0"/>
              <a:t>(-1, -1, 0) is bottom left corner of frame</a:t>
            </a:r>
          </a:p>
          <a:p>
            <a:r>
              <a:rPr lang="en-US" dirty="0" smtClean="0"/>
              <a:t>must define vertices of our triangle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3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Triangle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134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188893"/>
            <a:ext cx="5181600" cy="401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276173" y="3001798"/>
            <a:ext cx="0" cy="3200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72509" y="4601998"/>
            <a:ext cx="3200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672509" y="3001798"/>
            <a:ext cx="3200400" cy="3200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2546969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	                0                         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57800" y="2908280"/>
            <a:ext cx="3722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0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12" name="Isosceles Triangle 11"/>
          <p:cNvSpPr/>
          <p:nvPr/>
        </p:nvSpPr>
        <p:spPr>
          <a:xfrm>
            <a:off x="6137564" y="3733800"/>
            <a:ext cx="2195945" cy="16002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6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560"/>
            <a:ext cx="8229600" cy="1143000"/>
          </a:xfrm>
        </p:spPr>
        <p:txBody>
          <a:bodyPr/>
          <a:lstStyle/>
          <a:p>
            <a:r>
              <a:rPr lang="en-US" dirty="0" smtClean="0"/>
              <a:t>Draw Triangle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37"/>
            <a:ext cx="8229600" cy="5211763"/>
          </a:xfrm>
        </p:spPr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 OpenGL to use vertex arrays</a:t>
            </a:r>
          </a:p>
          <a:p>
            <a:r>
              <a:rPr lang="en-US" dirty="0" smtClean="0"/>
              <a:t>call drawing API to draw triangle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135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" y="2214880"/>
            <a:ext cx="7053351" cy="464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129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989576" cy="5211763"/>
          </a:xfrm>
        </p:spPr>
        <p:txBody>
          <a:bodyPr/>
          <a:lstStyle/>
          <a:p>
            <a:r>
              <a:rPr lang="en-US" dirty="0" err="1" smtClean="0"/>
              <a:t>oooo</a:t>
            </a:r>
            <a:r>
              <a:rPr lang="en-US" dirty="0" smtClean="0"/>
              <a:t>, </a:t>
            </a:r>
            <a:r>
              <a:rPr lang="en-US" dirty="0" err="1" smtClean="0"/>
              <a:t>ahhhh</a:t>
            </a:r>
            <a:endParaRPr lang="en-US" dirty="0" smtClean="0"/>
          </a:p>
          <a:p>
            <a:r>
              <a:rPr lang="en-US" dirty="0" smtClean="0"/>
              <a:t>Graphics coordinate system assumes a square but mapped to a rectangular frame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136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76" y="1198880"/>
            <a:ext cx="3163824" cy="527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73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an OpenGL projection view and camera (eye point) to transform coordinates of the triangle</a:t>
            </a:r>
          </a:p>
          <a:p>
            <a:pPr lvl="1"/>
            <a:r>
              <a:rPr lang="en-US" dirty="0" smtClean="0"/>
              <a:t>"correct" the position </a:t>
            </a:r>
            <a:r>
              <a:rPr lang="en-US" dirty="0" err="1" smtClean="0"/>
              <a:t>onSurfaceChanged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onDrawframe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1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onSurfaceChanged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138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178"/>
            <a:ext cx="9377867" cy="525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6473536" y="2805545"/>
            <a:ext cx="2119746" cy="2286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909955" y="2805545"/>
            <a:ext cx="1683327" cy="26289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09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onDrawFrame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139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887"/>
            <a:ext cx="797242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494318" y="2275609"/>
            <a:ext cx="2537982" cy="644236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943601" y="2919845"/>
            <a:ext cx="3088697" cy="1433946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92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3999"/>
            <a:ext cx="8576756" cy="4572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2133600" y="4696238"/>
            <a:ext cx="30480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562600" y="2667000"/>
            <a:ext cx="10668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97286" y="3071312"/>
            <a:ext cx="2746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ids for sound files</a:t>
            </a:r>
            <a:endParaRPr lang="en-US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97286" y="1007645"/>
            <a:ext cx="1666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button ids</a:t>
            </a:r>
            <a:endParaRPr lang="en-US" sz="2800" dirty="0"/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6397286" y="1530865"/>
            <a:ext cx="833434" cy="22173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41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Correcting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140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4" y="1229592"/>
            <a:ext cx="3241963" cy="540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3" y="2018952"/>
            <a:ext cx="4965124" cy="297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76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onDrawFrame</a:t>
            </a:r>
            <a:endParaRPr lang="en-US" dirty="0" smtClean="0"/>
          </a:p>
          <a:p>
            <a:r>
              <a:rPr lang="en-US" dirty="0" smtClean="0"/>
              <a:t>define vector of rotation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141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29" y="2786063"/>
            <a:ext cx="8716974" cy="28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14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4" y="1112837"/>
            <a:ext cx="86868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X Axis (angle, 1, 0, 0)   Y Axis (angle, 0, 1, 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142</a:t>
            </a:fld>
            <a:endParaRPr lang="en-US"/>
          </a:p>
        </p:txBody>
      </p:sp>
      <p:pic>
        <p:nvPicPr>
          <p:cNvPr id="5" name="rotateXAx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040" y="2095499"/>
            <a:ext cx="3153641" cy="3473576"/>
          </a:xfrm>
          <a:prstGeom prst="rect">
            <a:avLst/>
          </a:prstGeom>
        </p:spPr>
      </p:pic>
      <p:pic>
        <p:nvPicPr>
          <p:cNvPr id="6" name="rotateYAxi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5064" y="2130136"/>
            <a:ext cx="3228109" cy="33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1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2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2" y="1112837"/>
            <a:ext cx="8427027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Z </a:t>
            </a:r>
            <a:r>
              <a:rPr lang="en-US" dirty="0"/>
              <a:t>Axis (angle, </a:t>
            </a:r>
            <a:r>
              <a:rPr lang="en-US" dirty="0" smtClean="0"/>
              <a:t>0, </a:t>
            </a:r>
            <a:r>
              <a:rPr lang="en-US" dirty="0"/>
              <a:t>0, </a:t>
            </a:r>
            <a:r>
              <a:rPr lang="en-US" dirty="0" smtClean="0"/>
              <a:t>1)   </a:t>
            </a:r>
            <a:r>
              <a:rPr lang="en-US" dirty="0"/>
              <a:t>Y Axis (angle, </a:t>
            </a:r>
            <a:r>
              <a:rPr lang="en-US" dirty="0" smtClean="0"/>
              <a:t>-1, 1, -1)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143</a:t>
            </a:fld>
            <a:endParaRPr lang="en-US"/>
          </a:p>
        </p:txBody>
      </p:sp>
      <p:pic>
        <p:nvPicPr>
          <p:cNvPr id="5" name="rotateZAx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790" y="2232312"/>
            <a:ext cx="3415145" cy="3565813"/>
          </a:xfrm>
          <a:prstGeom prst="rect">
            <a:avLst/>
          </a:prstGeom>
        </p:spPr>
      </p:pic>
      <p:pic>
        <p:nvPicPr>
          <p:cNvPr id="6" name="rotateExp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1709" y="2012372"/>
            <a:ext cx="3500004" cy="39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6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8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pyramid that bounces around the screen</a:t>
            </a:r>
          </a:p>
          <a:p>
            <a:r>
              <a:rPr lang="en-US" dirty="0" smtClean="0"/>
              <a:t>Same basic steps as previous apps</a:t>
            </a:r>
          </a:p>
          <a:p>
            <a:r>
              <a:rPr lang="en-US" dirty="0" smtClean="0"/>
              <a:t>Activity with </a:t>
            </a:r>
            <a:r>
              <a:rPr lang="en-US" dirty="0" err="1" smtClean="0"/>
              <a:t>GLSurfaceView</a:t>
            </a:r>
            <a:endParaRPr lang="en-US" dirty="0" smtClean="0"/>
          </a:p>
          <a:p>
            <a:r>
              <a:rPr lang="en-US" dirty="0" smtClean="0"/>
              <a:t>Implementation of </a:t>
            </a:r>
            <a:r>
              <a:rPr lang="en-US" dirty="0" err="1" smtClean="0"/>
              <a:t>GLSurfaceView.Renderer</a:t>
            </a:r>
            <a:endParaRPr lang="en-US" dirty="0" smtClean="0"/>
          </a:p>
          <a:p>
            <a:r>
              <a:rPr lang="en-US" dirty="0" smtClean="0"/>
              <a:t>Pyramid class that defines the geometry and appearance of 3d pyramid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35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7363"/>
            <a:ext cx="4212643" cy="5211763"/>
          </a:xfrm>
        </p:spPr>
        <p:txBody>
          <a:bodyPr/>
          <a:lstStyle/>
          <a:p>
            <a:r>
              <a:rPr lang="en-US" dirty="0" smtClean="0"/>
              <a:t>specify vertices for 6 triangles</a:t>
            </a:r>
          </a:p>
          <a:p>
            <a:r>
              <a:rPr lang="en-US" dirty="0" smtClean="0"/>
              <a:t>4 sides, 2 triangles for the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6" y="4057465"/>
            <a:ext cx="7846869" cy="2765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95022" y="363639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(-1, -1, -1)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53891" y="3705189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798" y="2089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(-1,  1, -1)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53891" y="2140994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43800" y="208625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(1,  1, -1)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086600" y="2137997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43799" y="368813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(1,  -1, -1)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086599" y="3739871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93016" y="2895600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(0,  0, 1) imagine it out</a:t>
            </a:r>
            <a:br>
              <a:rPr lang="en-US" dirty="0" smtClean="0"/>
            </a:br>
            <a:r>
              <a:rPr lang="en-US" dirty="0" smtClean="0"/>
              <a:t>	of screen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235816" y="2947338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257800" y="2406851"/>
            <a:ext cx="0" cy="1298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58691" y="2209800"/>
            <a:ext cx="1627909" cy="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3"/>
            <a:endCxn id="6" idx="7"/>
          </p:cNvCxnSpPr>
          <p:nvPr/>
        </p:nvCxnSpPr>
        <p:spPr>
          <a:xfrm flipH="1">
            <a:off x="5414054" y="2364920"/>
            <a:ext cx="1717183" cy="137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200" y="2375736"/>
            <a:ext cx="1780309" cy="1434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4"/>
          </p:cNvCxnSpPr>
          <p:nvPr/>
        </p:nvCxnSpPr>
        <p:spPr>
          <a:xfrm flipV="1">
            <a:off x="5306291" y="3945346"/>
            <a:ext cx="1780308" cy="2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315199" y="2403854"/>
            <a:ext cx="1" cy="1336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5"/>
            <a:endCxn id="9" idx="5"/>
          </p:cNvCxnSpPr>
          <p:nvPr/>
        </p:nvCxnSpPr>
        <p:spPr>
          <a:xfrm>
            <a:off x="5414054" y="23679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6"/>
          </p:cNvCxnSpPr>
          <p:nvPr/>
        </p:nvCxnSpPr>
        <p:spPr>
          <a:xfrm flipV="1">
            <a:off x="5458691" y="3838117"/>
            <a:ext cx="1731818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4"/>
            <a:endCxn id="13" idx="1"/>
          </p:cNvCxnSpPr>
          <p:nvPr/>
        </p:nvCxnSpPr>
        <p:spPr>
          <a:xfrm>
            <a:off x="6388216" y="3213195"/>
            <a:ext cx="743020" cy="5656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6" idx="6"/>
          </p:cNvCxnSpPr>
          <p:nvPr/>
        </p:nvCxnSpPr>
        <p:spPr>
          <a:xfrm flipH="1">
            <a:off x="5458691" y="3200400"/>
            <a:ext cx="865910" cy="6377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3896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Indices refers to set or coordinate (x, y, z)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372"/>
            <a:ext cx="9525000" cy="273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11408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colors for each of the 5 vertices</a:t>
            </a:r>
          </a:p>
          <a:p>
            <a:r>
              <a:rPr lang="en-US" dirty="0" smtClean="0"/>
              <a:t>Colors blend from one vertex to another</a:t>
            </a:r>
          </a:p>
          <a:p>
            <a:r>
              <a:rPr lang="en-US" dirty="0" smtClean="0"/>
              <a:t>recall, </a:t>
            </a:r>
            <a:r>
              <a:rPr lang="en-US" dirty="0" err="1" smtClean="0"/>
              <a:t>rgba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147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00399"/>
            <a:ext cx="6324600" cy="3469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94630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148</a:t>
            </a:fld>
            <a:endParaRPr lang="en-US"/>
          </a:p>
        </p:txBody>
      </p:sp>
      <p:pic>
        <p:nvPicPr>
          <p:cNvPr id="5" name="clip000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73037" y="-34636"/>
            <a:ext cx="46551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37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Renderscript</a:t>
            </a:r>
            <a:endParaRPr lang="en-US" dirty="0" smtClean="0"/>
          </a:p>
          <a:p>
            <a:pPr lvl="1"/>
            <a:r>
              <a:rPr lang="en-US" dirty="0" smtClean="0"/>
              <a:t>high performance, but low level</a:t>
            </a:r>
          </a:p>
          <a:p>
            <a:pPr lvl="1"/>
            <a:r>
              <a:rPr lang="en-US" dirty="0" smtClean="0"/>
              <a:t>scripts written in C</a:t>
            </a:r>
          </a:p>
          <a:p>
            <a:r>
              <a:rPr lang="en-US" smtClean="0"/>
              <a:t>OpenGLUT</a:t>
            </a:r>
            <a:r>
              <a:rPr lang="en-US" dirty="0" smtClean="0"/>
              <a:t>, OpenGL Utility Toolkit</a:t>
            </a:r>
          </a:p>
          <a:p>
            <a:pPr lvl="1"/>
            <a:r>
              <a:rPr lang="en-US" dirty="0" smtClean="0"/>
              <a:t>not officially part of Android, Android GLUT Wrapper</a:t>
            </a:r>
          </a:p>
          <a:p>
            <a:pPr lvl="1"/>
            <a:r>
              <a:rPr lang="en-US" dirty="0" smtClean="0"/>
              <a:t>include more geometric primitives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playSound</a:t>
            </a:r>
            <a:r>
              <a:rPr lang="en-US" dirty="0" smtClean="0"/>
              <a:t> method initial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downsides of first version of app</a:t>
            </a:r>
          </a:p>
          <a:p>
            <a:pPr lvl="1"/>
            <a:r>
              <a:rPr lang="en-US" dirty="0" smtClean="0"/>
              <a:t>plays to completion</a:t>
            </a:r>
          </a:p>
          <a:p>
            <a:pPr lvl="1"/>
            <a:r>
              <a:rPr lang="en-US" dirty="0" smtClean="0"/>
              <a:t>multiple sounds play at same time (desirable in some cases), code creates multiple media players</a:t>
            </a:r>
          </a:p>
          <a:p>
            <a:pPr lvl="1"/>
            <a:r>
              <a:rPr lang="en-US" dirty="0" smtClean="0"/>
              <a:t>audio continues to play when app paused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96" y="1066800"/>
            <a:ext cx="9019504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738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RenderScript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6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RenderScript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Component of Android OS</a:t>
            </a:r>
          </a:p>
          <a:p>
            <a:r>
              <a:rPr lang="en-US" dirty="0" smtClean="0"/>
              <a:t>Purpose: run computationally intensive tasks at high performance</a:t>
            </a:r>
          </a:p>
          <a:p>
            <a:r>
              <a:rPr lang="en-US" dirty="0" smtClean="0"/>
              <a:t>data-parallel computation</a:t>
            </a:r>
          </a:p>
          <a:p>
            <a:pPr lvl="1"/>
            <a:r>
              <a:rPr lang="en-US" dirty="0" err="1" smtClean="0"/>
              <a:t>RandomArt</a:t>
            </a:r>
            <a:r>
              <a:rPr lang="en-US" dirty="0" smtClean="0"/>
              <a:t>!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RenderScript</a:t>
            </a:r>
            <a:r>
              <a:rPr lang="en-US" dirty="0" smtClean="0"/>
              <a:t> to parallelize work across all processors on a device</a:t>
            </a:r>
          </a:p>
          <a:p>
            <a:pPr lvl="1"/>
            <a:r>
              <a:rPr lang="en-US" dirty="0" smtClean="0"/>
              <a:t>multi core CPUs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RenderScript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"</a:t>
            </a:r>
            <a:r>
              <a:rPr lang="en-US" dirty="0" err="1" smtClean="0"/>
              <a:t>RenderScript</a:t>
            </a:r>
            <a:r>
              <a:rPr lang="en-US" dirty="0" smtClean="0"/>
              <a:t> kernel" in </a:t>
            </a:r>
            <a:br>
              <a:rPr lang="en-US" dirty="0" smtClean="0"/>
            </a:br>
            <a:r>
              <a:rPr lang="en-US" dirty="0" smtClean="0"/>
              <a:t>"C99 like" language</a:t>
            </a:r>
            <a:endParaRPr lang="en-US" dirty="0"/>
          </a:p>
          <a:p>
            <a:pPr lvl="1"/>
            <a:r>
              <a:rPr lang="en-US" dirty="0" smtClean="0"/>
              <a:t>ISO/IEC 9899:1999 version of C</a:t>
            </a:r>
          </a:p>
          <a:p>
            <a:r>
              <a:rPr lang="en-US" dirty="0" smtClean="0"/>
              <a:t>scripts contains sub kernels, functions, and variables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152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44" y="4124323"/>
            <a:ext cx="9162143" cy="2240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8277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RenderScript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Plus a Java API to interact with the scripts and control execution</a:t>
            </a:r>
          </a:p>
          <a:p>
            <a:pPr lvl="1"/>
            <a:r>
              <a:rPr lang="en-US" dirty="0" smtClean="0"/>
              <a:t>conduit between your application code and the </a:t>
            </a:r>
            <a:r>
              <a:rPr lang="en-US" dirty="0" err="1" smtClean="0"/>
              <a:t>RenderScript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09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Changing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37"/>
            <a:ext cx="8229600" cy="5211763"/>
          </a:xfrm>
        </p:spPr>
        <p:txBody>
          <a:bodyPr/>
          <a:lstStyle/>
          <a:p>
            <a:r>
              <a:rPr lang="en-US" dirty="0" smtClean="0"/>
              <a:t>Add instance variable for MediaPlayer</a:t>
            </a:r>
          </a:p>
          <a:p>
            <a:r>
              <a:rPr lang="en-US" dirty="0" smtClean="0"/>
              <a:t>If playing stop and release before creating new Player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16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66999"/>
            <a:ext cx="7620000" cy="4131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35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version did not end well</a:t>
            </a:r>
          </a:p>
          <a:p>
            <a:r>
              <a:rPr lang="en-US" dirty="0" smtClean="0"/>
              <a:t>Audio continued to play if back button pressed and even if home button pressed!</a:t>
            </a:r>
          </a:p>
          <a:p>
            <a:r>
              <a:rPr lang="en-US" dirty="0" smtClean="0"/>
              <a:t>Activity Life Cycle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onPause</a:t>
            </a:r>
            <a:r>
              <a:rPr lang="en-US" dirty="0" smtClean="0"/>
              <a:t> for app we should stop MediaPlayer and release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stopPlayer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Connect app stop button to </a:t>
            </a:r>
            <a:r>
              <a:rPr lang="en-US" dirty="0" err="1" smtClean="0"/>
              <a:t>stopPlayer</a:t>
            </a:r>
            <a:endParaRPr lang="en-US" dirty="0" smtClean="0"/>
          </a:p>
          <a:p>
            <a:pPr lvl="1"/>
            <a:r>
              <a:rPr lang="en-US" dirty="0" smtClean="0"/>
              <a:t>could use XML </a:t>
            </a:r>
            <a:r>
              <a:rPr lang="en-US" dirty="0" err="1" smtClean="0"/>
              <a:t>onClick</a:t>
            </a:r>
            <a:r>
              <a:rPr lang="en-US" dirty="0" smtClean="0"/>
              <a:t> and add View parameter or set up listener ourselves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18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6858000" cy="383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575514" y="3896972"/>
            <a:ext cx="1066800" cy="45720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90856" y="4301284"/>
            <a:ext cx="379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 </a:t>
            </a:r>
            <a:r>
              <a:rPr lang="en-US" sz="2800" dirty="0" err="1" smtClean="0"/>
              <a:t>buildListeners</a:t>
            </a:r>
            <a:r>
              <a:rPr lang="en-US" sz="2800" dirty="0" smtClean="0"/>
              <a:t> method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4430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onPause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837"/>
            <a:ext cx="4343400" cy="5211763"/>
          </a:xfrm>
        </p:spPr>
        <p:txBody>
          <a:bodyPr/>
          <a:lstStyle/>
          <a:p>
            <a:r>
              <a:rPr lang="en-US" dirty="0" err="1" smtClean="0"/>
              <a:t>onPause</a:t>
            </a:r>
            <a:r>
              <a:rPr lang="en-US" dirty="0" smtClean="0"/>
              <a:t>() should call the </a:t>
            </a:r>
            <a:r>
              <a:rPr lang="en-US" dirty="0" err="1" smtClean="0"/>
              <a:t>stopPlayer</a:t>
            </a:r>
            <a:r>
              <a:rPr lang="en-US" dirty="0" smtClean="0"/>
              <a:t> method</a:t>
            </a:r>
          </a:p>
          <a:p>
            <a:r>
              <a:rPr lang="en-US" dirty="0" smtClean="0"/>
              <a:t>what happens if activity resumed?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19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47800"/>
            <a:ext cx="4575774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85" y="4343400"/>
            <a:ext cx="3912915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7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0"/>
            <a:ext cx="8686800" cy="1524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dirty="0" smtClean="0"/>
              <a:t>touched on many of the basic </a:t>
            </a:r>
            <a:r>
              <a:rPr lang="en-US" dirty="0"/>
              <a:t>features of the Android System and </a:t>
            </a:r>
            <a:r>
              <a:rPr lang="en-US" dirty="0" smtClean="0"/>
              <a:t>Apps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828800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Activities, Services, Content Resolvers, Broadcast Receivers</a:t>
            </a:r>
          </a:p>
          <a:p>
            <a:r>
              <a:rPr lang="en-US" dirty="0" smtClean="0"/>
              <a:t>Intents</a:t>
            </a:r>
          </a:p>
          <a:p>
            <a:r>
              <a:rPr lang="en-US" dirty="0" smtClean="0"/>
              <a:t>Activity Lifecycle</a:t>
            </a:r>
          </a:p>
          <a:p>
            <a:r>
              <a:rPr lang="en-US" dirty="0" smtClean="0"/>
              <a:t>UIs, widgets, </a:t>
            </a:r>
            <a:r>
              <a:rPr lang="en-US" dirty="0" err="1" smtClean="0"/>
              <a:t>ViewGroups</a:t>
            </a:r>
            <a:r>
              <a:rPr lang="en-US" dirty="0"/>
              <a:t>, </a:t>
            </a:r>
            <a:r>
              <a:rPr lang="en-US" dirty="0" err="1" smtClean="0"/>
              <a:t>ActionBar</a:t>
            </a:r>
            <a:endParaRPr lang="en-US" dirty="0" smtClean="0"/>
          </a:p>
          <a:p>
            <a:r>
              <a:rPr lang="en-US" dirty="0" smtClean="0"/>
              <a:t>Location Manager</a:t>
            </a:r>
          </a:p>
          <a:p>
            <a:r>
              <a:rPr lang="en-US" dirty="0" smtClean="0"/>
              <a:t>Sensor Manager</a:t>
            </a:r>
          </a:p>
          <a:p>
            <a:r>
              <a:rPr lang="en-US" dirty="0" smtClean="0"/>
              <a:t>2D graphics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648200" y="1798637"/>
            <a:ext cx="4038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Persistence, Shared </a:t>
            </a:r>
            <a:r>
              <a:rPr lang="en-US" dirty="0" smtClean="0"/>
              <a:t>Preferences</a:t>
            </a:r>
          </a:p>
          <a:p>
            <a:r>
              <a:rPr lang="en-US" dirty="0" smtClean="0"/>
              <a:t>Responsiveness</a:t>
            </a:r>
          </a:p>
          <a:p>
            <a:r>
              <a:rPr lang="en-US" dirty="0" smtClean="0"/>
              <a:t>Gestures</a:t>
            </a:r>
          </a:p>
          <a:p>
            <a:r>
              <a:rPr lang="en-US" dirty="0" smtClean="0"/>
              <a:t>SQLite</a:t>
            </a:r>
          </a:p>
          <a:p>
            <a:r>
              <a:rPr lang="en-US" dirty="0" smtClean="0"/>
              <a:t>Fragments</a:t>
            </a:r>
          </a:p>
          <a:p>
            <a:r>
              <a:rPr lang="en-US" dirty="0" smtClean="0"/>
              <a:t>Web APIs</a:t>
            </a:r>
          </a:p>
          <a:p>
            <a:r>
              <a:rPr lang="en-US" dirty="0" smtClean="0"/>
              <a:t>Navigation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26006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Resume music where we left off if paused or activity destroyed due to orientation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20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3" y="2873002"/>
            <a:ext cx="8215227" cy="398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626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61" y="2802731"/>
            <a:ext cx="870479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Saving MediaPlayer State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 lot of data so used the </a:t>
            </a:r>
            <a:r>
              <a:rPr lang="en-US" dirty="0" err="1" smtClean="0"/>
              <a:t>SharedPreferences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21</a:t>
            </a:fld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638568" y="4267200"/>
            <a:ext cx="4124432" cy="6524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03" y="990600"/>
            <a:ext cx="86296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559627" y="3951208"/>
            <a:ext cx="297645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Save location in 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shared preferences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48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Restarting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1"/>
            <a:ext cx="8229600" cy="5791200"/>
          </a:xfrm>
        </p:spPr>
        <p:txBody>
          <a:bodyPr>
            <a:normAutofit/>
          </a:bodyPr>
          <a:lstStyle/>
          <a:p>
            <a:r>
              <a:rPr lang="en-US" dirty="0" smtClean="0"/>
              <a:t>In </a:t>
            </a:r>
            <a:r>
              <a:rPr lang="en-US" dirty="0" err="1" smtClean="0"/>
              <a:t>onResume</a:t>
            </a:r>
            <a:r>
              <a:rPr lang="en-US" dirty="0" smtClean="0"/>
              <a:t> check if audio was interrupted recreate player with same id and move to correct position</a:t>
            </a:r>
          </a:p>
          <a:p>
            <a:r>
              <a:rPr lang="en-US" dirty="0" smtClean="0"/>
              <a:t>Can write data to shared preferences or bundle (</a:t>
            </a:r>
            <a:r>
              <a:rPr lang="en-US" dirty="0" err="1" smtClean="0"/>
              <a:t>onSaveInstanceState</a:t>
            </a:r>
            <a:r>
              <a:rPr lang="en-US" dirty="0" smtClean="0"/>
              <a:t>) and pull out in </a:t>
            </a:r>
            <a:r>
              <a:rPr lang="en-US" dirty="0" err="1" smtClean="0"/>
              <a:t>onResume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15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haptic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0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Haptic Feedback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1112837"/>
            <a:ext cx="8839200" cy="5211763"/>
          </a:xfrm>
        </p:spPr>
        <p:txBody>
          <a:bodyPr/>
          <a:lstStyle/>
          <a:p>
            <a:r>
              <a:rPr lang="en-US" dirty="0" smtClean="0"/>
              <a:t>haptic: "of or relating to the sense of touch"</a:t>
            </a:r>
          </a:p>
          <a:p>
            <a:r>
              <a:rPr lang="en-US" dirty="0" smtClean="0"/>
              <a:t>Simple to add this kind of feedback to </a:t>
            </a:r>
            <a:br>
              <a:rPr lang="en-US" dirty="0" smtClean="0"/>
            </a:br>
            <a:r>
              <a:rPr lang="en-US" dirty="0" smtClean="0"/>
              <a:t>an app</a:t>
            </a:r>
          </a:p>
          <a:p>
            <a:r>
              <a:rPr lang="en-US" dirty="0" smtClean="0"/>
              <a:t>can enable haptic feedback for any view</a:t>
            </a:r>
          </a:p>
          <a:p>
            <a:r>
              <a:rPr lang="en-US" dirty="0" smtClean="0"/>
              <a:t>Can add complex haptic feedback of </a:t>
            </a:r>
            <a:br>
              <a:rPr lang="en-US" dirty="0" smtClean="0"/>
            </a:br>
            <a:r>
              <a:rPr lang="en-US" dirty="0" smtClean="0"/>
              <a:t>our 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63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Haptic Feedback on a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Methods from View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25</a:t>
            </a:fld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08357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-381000" y="2450480"/>
            <a:ext cx="9525000" cy="6858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454" y="4062761"/>
            <a:ext cx="804511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98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HapticFeedbackConstants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05" y="975799"/>
            <a:ext cx="8839200" cy="588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5181600"/>
            <a:ext cx="8915400" cy="1676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4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possible to create more complex haptic feedback for apps:</a:t>
            </a:r>
          </a:p>
          <a:p>
            <a:r>
              <a:rPr lang="en-US" dirty="0"/>
              <a:t>Request permission</a:t>
            </a:r>
          </a:p>
          <a:p>
            <a:r>
              <a:rPr lang="en-US" dirty="0"/>
              <a:t>Get the Vibrator </a:t>
            </a:r>
            <a:r>
              <a:rPr lang="en-US" dirty="0" smtClean="0"/>
              <a:t>object from </a:t>
            </a:r>
            <a:r>
              <a:rPr lang="en-US" dirty="0"/>
              <a:t>the system</a:t>
            </a:r>
          </a:p>
          <a:p>
            <a:r>
              <a:rPr lang="en-US" dirty="0"/>
              <a:t>call vibrate method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9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Haptic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Permission</a:t>
            </a:r>
          </a:p>
          <a:p>
            <a:endParaRPr lang="en-US" dirty="0"/>
          </a:p>
          <a:p>
            <a:r>
              <a:rPr lang="en-US" dirty="0" smtClean="0"/>
              <a:t>Get Vibrator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" y="1758175"/>
            <a:ext cx="88106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03" y="3057525"/>
            <a:ext cx="563074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85" y="4343400"/>
            <a:ext cx="9476149" cy="1951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25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Haptic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feedback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595" y="1787912"/>
            <a:ext cx="937693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41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Surface Scratched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6388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We have covered some of the basics</a:t>
            </a:r>
          </a:p>
          <a:p>
            <a:r>
              <a:rPr lang="en-US" dirty="0" smtClean="0"/>
              <a:t>Numerous features and capabilities we haven't covered </a:t>
            </a:r>
            <a:endParaRPr lang="en-US" dirty="0"/>
          </a:p>
          <a:p>
            <a:r>
              <a:rPr lang="en-US" dirty="0" smtClean="0"/>
              <a:t>Plus features added in every release</a:t>
            </a:r>
          </a:p>
          <a:p>
            <a:r>
              <a:rPr lang="en-US" dirty="0" smtClean="0"/>
              <a:t>Example: KitKat release, October 2013</a:t>
            </a:r>
          </a:p>
          <a:p>
            <a:r>
              <a:rPr lang="en-US" dirty="0" smtClean="0"/>
              <a:t>NFC via Host Card Emulation, printing framework, storage access framework, low power sensors, step detector, changes to SMS provider, full screen immersive mode, transition framework for animating scenes, Chromium </a:t>
            </a:r>
            <a:r>
              <a:rPr lang="en-US" dirty="0" err="1" smtClean="0"/>
              <a:t>WebView</a:t>
            </a:r>
            <a:r>
              <a:rPr lang="en-US" dirty="0" smtClean="0"/>
              <a:t>, screen recording, </a:t>
            </a:r>
            <a:r>
              <a:rPr lang="en-US" dirty="0" err="1" smtClean="0"/>
              <a:t>RenderScript</a:t>
            </a:r>
            <a:r>
              <a:rPr lang="en-US" dirty="0" smtClean="0"/>
              <a:t> Compute, IR Blaster, and more!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tinyurl.com/nmfaxwu</a:t>
            </a:r>
            <a:endParaRPr lang="en-US" dirty="0" smtClean="0"/>
          </a:p>
          <a:p>
            <a:r>
              <a:rPr lang="en-US" dirty="0"/>
              <a:t>Lollipop: November </a:t>
            </a:r>
            <a:r>
              <a:rPr lang="en-US" dirty="0" smtClean="0"/>
              <a:t>2014: 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tinyurl.com/prpuqgy</a:t>
            </a:r>
            <a:endParaRPr lang="en-US" dirty="0" smtClean="0"/>
          </a:p>
          <a:p>
            <a:r>
              <a:rPr lang="en-US" dirty="0" smtClean="0"/>
              <a:t>Marshmallow: October 2015: </a:t>
            </a:r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://tinyurl.com/okd5oul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4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Vibrator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30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17" y="1215483"/>
            <a:ext cx="910605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1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audio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10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and Complex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Simple:</a:t>
            </a:r>
          </a:p>
          <a:p>
            <a:r>
              <a:rPr lang="en-US" dirty="0" smtClean="0"/>
              <a:t>There may already been an app to record sound on the device.</a:t>
            </a:r>
          </a:p>
          <a:p>
            <a:r>
              <a:rPr lang="en-US" dirty="0" smtClean="0"/>
              <a:t>Create an Intent and call </a:t>
            </a:r>
            <a:r>
              <a:rPr lang="en-US" dirty="0" err="1" smtClean="0"/>
              <a:t>startActivityForResult</a:t>
            </a:r>
            <a:endParaRPr lang="en-US" dirty="0" smtClean="0"/>
          </a:p>
          <a:p>
            <a:r>
              <a:rPr lang="en-US" sz="2800" dirty="0" err="1" smtClean="0"/>
              <a:t>MediaStore.Audio.Media.RECORD_SOUND_ACTION</a:t>
            </a:r>
            <a:endParaRPr lang="en-US" sz="2800" dirty="0" smtClean="0"/>
          </a:p>
          <a:p>
            <a:r>
              <a:rPr lang="en-US" dirty="0" smtClean="0"/>
              <a:t>Complex: read on</a:t>
            </a:r>
            <a:endParaRPr lang="en-US" sz="4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Recording Audio - </a:t>
            </a:r>
            <a:r>
              <a:rPr lang="en-US" dirty="0" err="1" smtClean="0"/>
              <a:t>MediaRecorder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</a:t>
            </a:r>
            <a:r>
              <a:rPr lang="en-US" dirty="0" err="1" smtClean="0"/>
              <a:t>MediaRecorder</a:t>
            </a:r>
            <a:r>
              <a:rPr lang="en-US" dirty="0" smtClean="0"/>
              <a:t> object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set audio source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set audio format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set file format for audio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set file name to record to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prepare </a:t>
            </a:r>
            <a:r>
              <a:rPr lang="en-US" dirty="0" err="1" smtClean="0"/>
              <a:t>MediaRecorder</a:t>
            </a:r>
            <a:r>
              <a:rPr lang="en-US" dirty="0" smtClean="0"/>
              <a:t> for recording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start recording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stop and release </a:t>
            </a:r>
            <a:r>
              <a:rPr lang="en-US" dirty="0" err="1" smtClean="0"/>
              <a:t>MediaRecorder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3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Record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12837"/>
            <a:ext cx="3933377" cy="52117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Simple View with buttons to start and stop recording</a:t>
            </a:r>
          </a:p>
          <a:p>
            <a:r>
              <a:rPr lang="en-US" dirty="0" smtClean="0"/>
              <a:t>alternatively could change text on record audio button</a:t>
            </a:r>
          </a:p>
          <a:p>
            <a:pPr lvl="1"/>
            <a:r>
              <a:rPr lang="en-US" dirty="0" smtClean="0"/>
              <a:t>single button or toggle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777" y="1066800"/>
            <a:ext cx="5058223" cy="531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586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Record Audio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35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8" y="914400"/>
            <a:ext cx="9171278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758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Recording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45243"/>
            <a:ext cx="7577847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0" y="406944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4800" y="4087586"/>
            <a:ext cx="8534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3200" dirty="0"/>
              <a:t>a</a:t>
            </a:r>
            <a:r>
              <a:rPr lang="en-US" sz="3200" dirty="0" smtClean="0"/>
              <a:t> few seconds of audio results in a file size of </a:t>
            </a:r>
            <a:br>
              <a:rPr lang="en-US" sz="3200" dirty="0" smtClean="0"/>
            </a:br>
            <a:r>
              <a:rPr lang="en-US" sz="3200" dirty="0" smtClean="0"/>
              <a:t>~ 10 kb with default settings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3200" dirty="0" smtClean="0"/>
              <a:t>PERMISSIONS! -- must </a:t>
            </a:r>
            <a:r>
              <a:rPr lang="en-US" sz="3200" dirty="0"/>
              <a:t>request RECORD_AUDIO and </a:t>
            </a:r>
            <a:r>
              <a:rPr lang="en-US" sz="3200" dirty="0" smtClean="0"/>
              <a:t>WRITE_EXTERNAL_STORAGE permissions in manifest file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487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5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686800" cy="5211763"/>
          </a:xfrm>
        </p:spPr>
        <p:txBody>
          <a:bodyPr/>
          <a:lstStyle/>
          <a:p>
            <a:r>
              <a:rPr lang="en-US" dirty="0" err="1" smtClean="0"/>
              <a:t>android.speech</a:t>
            </a:r>
            <a:r>
              <a:rPr lang="en-US" dirty="0" smtClean="0"/>
              <a:t> package</a:t>
            </a:r>
          </a:p>
          <a:p>
            <a:r>
              <a:rPr lang="en-US" dirty="0" smtClean="0"/>
              <a:t>Simplest example - start an Intent for a result</a:t>
            </a:r>
          </a:p>
          <a:p>
            <a:pPr marL="457200" lvl="1" indent="0">
              <a:buNone/>
            </a:pPr>
            <a:r>
              <a:rPr lang="en-US" dirty="0" err="1" smtClean="0"/>
              <a:t>RecognizerIntent.ACTION_RECOGNIZE_SPEECH</a:t>
            </a:r>
            <a:endParaRPr lang="en-US" dirty="0" smtClean="0"/>
          </a:p>
          <a:p>
            <a:pPr marL="628650" indent="-571500"/>
            <a:r>
              <a:rPr lang="en-US" dirty="0" smtClean="0"/>
              <a:t>uses network</a:t>
            </a:r>
          </a:p>
          <a:p>
            <a:pPr marL="1028700" lvl="1" indent="-571500"/>
            <a:r>
              <a:rPr lang="en-US" dirty="0" smtClean="0"/>
              <a:t>works on the </a:t>
            </a:r>
            <a:r>
              <a:rPr lang="en-US" dirty="0" err="1" smtClean="0"/>
              <a:t>dev</a:t>
            </a:r>
            <a:r>
              <a:rPr lang="en-US" dirty="0" smtClean="0"/>
              <a:t> phones</a:t>
            </a:r>
          </a:p>
          <a:p>
            <a:pPr marL="1028700" lvl="1" indent="-571500"/>
            <a:r>
              <a:rPr lang="en-US" dirty="0" smtClean="0"/>
              <a:t>doesn't work on emulator</a:t>
            </a:r>
          </a:p>
          <a:p>
            <a:pPr marL="628650" indent="-57150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Speech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39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4329"/>
            <a:ext cx="350682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305" y="558801"/>
            <a:ext cx="4235434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436" y="3908220"/>
            <a:ext cx="5125565" cy="294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3733800" y="2124529"/>
            <a:ext cx="685800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943600" y="3276600"/>
            <a:ext cx="533400" cy="448129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41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1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Intent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043" y="1371600"/>
            <a:ext cx="9198814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54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Responding to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458200" cy="5211763"/>
          </a:xfrm>
        </p:spPr>
        <p:txBody>
          <a:bodyPr/>
          <a:lstStyle/>
          <a:p>
            <a:r>
              <a:rPr lang="en-US" dirty="0" smtClean="0"/>
              <a:t>Note: list of results, ordered by confidence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657" y="1905000"/>
            <a:ext cx="8382000" cy="474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694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3000"/>
            <a:ext cx="884542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8997820" cy="96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38700"/>
            <a:ext cx="9321538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85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2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service to try and determine user's current activity:</a:t>
            </a:r>
          </a:p>
          <a:p>
            <a:r>
              <a:rPr lang="en-US" dirty="0" smtClean="0"/>
              <a:t>Standing Still</a:t>
            </a:r>
          </a:p>
          <a:p>
            <a:r>
              <a:rPr lang="en-US" dirty="0"/>
              <a:t>w</a:t>
            </a:r>
            <a:r>
              <a:rPr lang="en-US" dirty="0" smtClean="0"/>
              <a:t>alking / on foot</a:t>
            </a:r>
          </a:p>
          <a:p>
            <a:r>
              <a:rPr lang="en-US" dirty="0"/>
              <a:t>b</a:t>
            </a:r>
            <a:r>
              <a:rPr lang="en-US" dirty="0" smtClean="0"/>
              <a:t>icycle</a:t>
            </a:r>
          </a:p>
          <a:p>
            <a:r>
              <a:rPr lang="en-US" dirty="0" smtClean="0"/>
              <a:t>in vehicle</a:t>
            </a:r>
          </a:p>
          <a:p>
            <a:r>
              <a:rPr lang="en-US" dirty="0" smtClean="0"/>
              <a:t>unknown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994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Activity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recognition client</a:t>
            </a:r>
          </a:p>
          <a:p>
            <a:r>
              <a:rPr lang="en-US" dirty="0" smtClean="0"/>
              <a:t>Related but separate from location client</a:t>
            </a:r>
          </a:p>
          <a:p>
            <a:r>
              <a:rPr lang="en-US" dirty="0" smtClean="0"/>
              <a:t>Request frequency of updates</a:t>
            </a:r>
          </a:p>
          <a:p>
            <a:r>
              <a:rPr lang="en-US" dirty="0" smtClean="0"/>
              <a:t>Get list of updates and confidence level of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4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" y="1159727"/>
            <a:ext cx="9753600" cy="5486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943600" y="3505200"/>
            <a:ext cx="2209800" cy="838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76200" y="3857393"/>
            <a:ext cx="2209800" cy="838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1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906000" cy="5572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5943600" y="3657600"/>
            <a:ext cx="2209800" cy="838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-228600" y="3924300"/>
            <a:ext cx="2209800" cy="838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Permission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Uses the </a:t>
            </a:r>
            <a:r>
              <a:rPr lang="en-US" b="1" i="1" dirty="0"/>
              <a:t>Google Play services </a:t>
            </a:r>
            <a:r>
              <a:rPr lang="en-US" b="1" i="1" dirty="0" smtClean="0"/>
              <a:t>APK </a:t>
            </a:r>
            <a:endParaRPr lang="en-US" dirty="0"/>
          </a:p>
          <a:p>
            <a:pPr lvl="1"/>
            <a:r>
              <a:rPr lang="en-US" dirty="0" smtClean="0"/>
              <a:t>must ensure this is available on device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040" y="1905000"/>
            <a:ext cx="91916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68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Request updates on activities</a:t>
            </a:r>
          </a:p>
          <a:p>
            <a:r>
              <a:rPr lang="en-US" dirty="0" smtClean="0"/>
              <a:t>… and implement appropriate call back methods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49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7" y="3075065"/>
            <a:ext cx="9039101" cy="121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9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on Device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440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Devices have multiple audio streams:</a:t>
            </a:r>
          </a:p>
          <a:p>
            <a:pPr lvl="1"/>
            <a:r>
              <a:rPr lang="en-US" dirty="0" smtClean="0"/>
              <a:t>music, alarms, notifications, </a:t>
            </a:r>
            <a:br>
              <a:rPr lang="en-US" dirty="0" smtClean="0"/>
            </a:br>
            <a:r>
              <a:rPr lang="en-US" dirty="0" smtClean="0"/>
              <a:t>incoming call ringer, in call volume, </a:t>
            </a:r>
            <a:br>
              <a:rPr lang="en-US" dirty="0" smtClean="0"/>
            </a:br>
            <a:r>
              <a:rPr lang="en-US" dirty="0" smtClean="0"/>
              <a:t>system sounds, DTMF tones (dual tone multi frequency, the "traditional" phone sounds and tones)</a:t>
            </a:r>
          </a:p>
          <a:p>
            <a:r>
              <a:rPr lang="en-US" dirty="0" smtClean="0"/>
              <a:t>Most of the streams are restricted to system events, so we almost always use STREAM_MUSIC via a </a:t>
            </a:r>
            <a:r>
              <a:rPr lang="en-US" dirty="0" err="1" smtClean="0"/>
              <a:t>MediaPlayer</a:t>
            </a:r>
            <a:r>
              <a:rPr lang="en-US" dirty="0" smtClean="0"/>
              <a:t> or </a:t>
            </a:r>
            <a:r>
              <a:rPr lang="en-US" dirty="0" err="1" smtClean="0"/>
              <a:t>SoundPool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3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</a:t>
            </a:r>
            <a:r>
              <a:rPr lang="en-US" dirty="0" err="1" smtClean="0"/>
              <a:t>ActivityRecognitionClient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Create a </a:t>
            </a:r>
            <a:r>
              <a:rPr lang="en-US" i="1" dirty="0" err="1" smtClean="0"/>
              <a:t>PendingIntent</a:t>
            </a:r>
            <a:r>
              <a:rPr lang="en-US" dirty="0"/>
              <a:t> </a:t>
            </a:r>
            <a:r>
              <a:rPr lang="en-US" dirty="0" smtClean="0"/>
              <a:t>- an Intent that will be handled at a later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" y="1092820"/>
            <a:ext cx="9220587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4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PendingIntent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 err="1" smtClean="0"/>
              <a:t>ActvityRecognition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386946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914400" y="1524000"/>
            <a:ext cx="6781800" cy="838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42060" y="1497980"/>
            <a:ext cx="1097140" cy="92333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service to</a:t>
            </a:r>
          </a:p>
          <a:p>
            <a:r>
              <a:rPr lang="en-US" dirty="0" smtClean="0"/>
              <a:t>receive updates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Request Activity Updates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Pending Intent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52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8980"/>
            <a:ext cx="9527000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5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ActivityRecognition</a:t>
            </a:r>
            <a:r>
              <a:rPr lang="en-US" dirty="0" smtClean="0"/>
              <a:t> Service will send Intents with updates</a:t>
            </a:r>
          </a:p>
          <a:p>
            <a:r>
              <a:rPr lang="en-US" dirty="0" smtClean="0"/>
              <a:t>Create a subclass of </a:t>
            </a:r>
            <a:r>
              <a:rPr lang="en-US" dirty="0" err="1" smtClean="0"/>
              <a:t>IntentService</a:t>
            </a:r>
            <a:r>
              <a:rPr lang="en-US" dirty="0" smtClean="0"/>
              <a:t> to deal with these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53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59" y="3692680"/>
            <a:ext cx="8984970" cy="17175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9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IntentService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 the </a:t>
            </a:r>
            <a:r>
              <a:rPr lang="en-US" dirty="0" err="1" smtClean="0"/>
              <a:t>onHandleIntent</a:t>
            </a:r>
            <a:r>
              <a:rPr lang="en-US" dirty="0" smtClean="0"/>
              <a:t> method to deal with incoming intents from </a:t>
            </a:r>
            <a:r>
              <a:rPr lang="en-US" dirty="0" err="1" smtClean="0"/>
              <a:t>ActivityRecognition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Formats data from Intent, logs to shared preferences, notifies user if changed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54</a:t>
            </a:fld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048000"/>
            <a:ext cx="920706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012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85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Message to user from app OUTSIDE of the app's normal UI</a:t>
            </a:r>
          </a:p>
          <a:p>
            <a:r>
              <a:rPr lang="en-US" dirty="0" smtClean="0"/>
              <a:t>Appears first in </a:t>
            </a:r>
            <a:r>
              <a:rPr lang="en-US" i="1" dirty="0" smtClean="0"/>
              <a:t>Notification Area</a:t>
            </a:r>
          </a:p>
          <a:p>
            <a:pPr lvl="1"/>
            <a:r>
              <a:rPr lang="en-US" i="1" dirty="0" smtClean="0"/>
              <a:t>formerly status bar notifications</a:t>
            </a:r>
          </a:p>
          <a:p>
            <a:r>
              <a:rPr lang="en-US" dirty="0" smtClean="0"/>
              <a:t>User looks at details of Notification in the </a:t>
            </a:r>
            <a:r>
              <a:rPr lang="en-US" i="1" dirty="0" smtClean="0"/>
              <a:t>Notification Drawer</a:t>
            </a:r>
          </a:p>
          <a:p>
            <a:r>
              <a:rPr lang="en-US" dirty="0" smtClean="0"/>
              <a:t>The Notification Area and Notification Drawer are both controlled by the system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3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19200" y="6524651"/>
            <a:ext cx="711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http://developer.android.com/guide/topics/ui/notifiers/notifications.html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5261101" cy="29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0" y="1524000"/>
            <a:ext cx="2438400" cy="8382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358" y="1828800"/>
            <a:ext cx="4067175" cy="4386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2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Style - Normal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7451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 the drawer Notifications </a:t>
            </a:r>
            <a:r>
              <a:rPr lang="en-US" i="1" dirty="0" smtClean="0"/>
              <a:t>Normal View</a:t>
            </a:r>
            <a:r>
              <a:rPr lang="en-US" dirty="0" smtClean="0"/>
              <a:t> or </a:t>
            </a:r>
            <a:r>
              <a:rPr lang="en-US" i="1" dirty="0" smtClean="0"/>
              <a:t>Big View</a:t>
            </a:r>
          </a:p>
          <a:p>
            <a:r>
              <a:rPr lang="en-US" dirty="0" smtClean="0"/>
              <a:t>Normal View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title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large icon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text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content info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small icon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time issued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950720"/>
            <a:ext cx="5608320" cy="2135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5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 Style - </a:t>
            </a:r>
            <a:r>
              <a:rPr lang="en-US" dirty="0" smtClean="0"/>
              <a:t>Big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Adds 7 -&gt; details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59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7391400" cy="4359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361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player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6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12837"/>
            <a:ext cx="5105400" cy="5516563"/>
          </a:xfrm>
        </p:spPr>
        <p:txBody>
          <a:bodyPr>
            <a:normAutofit/>
          </a:bodyPr>
          <a:lstStyle/>
          <a:p>
            <a:r>
              <a:rPr lang="en-US" dirty="0" smtClean="0"/>
              <a:t>Advice for Notifications</a:t>
            </a:r>
          </a:p>
          <a:p>
            <a:pPr lvl="1"/>
            <a:r>
              <a:rPr lang="en-US" dirty="0" smtClean="0"/>
              <a:t>use for time sensitive events</a:t>
            </a:r>
          </a:p>
          <a:p>
            <a:pPr lvl="1"/>
            <a:r>
              <a:rPr lang="en-US" dirty="0" smtClean="0"/>
              <a:t>… that involve other people</a:t>
            </a:r>
          </a:p>
          <a:p>
            <a:pPr lvl="1"/>
            <a:r>
              <a:rPr lang="en-US" dirty="0" smtClean="0"/>
              <a:t>don't create notifications for events not directed at user</a:t>
            </a:r>
          </a:p>
          <a:p>
            <a:pPr lvl="1"/>
            <a:r>
              <a:rPr lang="en-US" dirty="0" smtClean="0"/>
              <a:t>don't create notification for Activity that is active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30036"/>
            <a:ext cx="3821845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2969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Notifications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12837"/>
            <a:ext cx="4800600" cy="5668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Don't create notifications for low level technical details</a:t>
            </a:r>
          </a:p>
          <a:p>
            <a:r>
              <a:rPr lang="en-US" dirty="0" smtClean="0"/>
              <a:t>Don't create notifications for errors that user can't fix or if app can recover on its own</a:t>
            </a:r>
          </a:p>
          <a:p>
            <a:r>
              <a:rPr lang="en-US" dirty="0" smtClean="0"/>
              <a:t>Don't create notifications for services user can't start and stop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61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507" y="1469668"/>
            <a:ext cx="3710420" cy="544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53200" y="419100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946448"/>
            <a:ext cx="267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Bad Notifications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16410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Notifications 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it personal</a:t>
            </a:r>
          </a:p>
          <a:p>
            <a:pPr lvl="1"/>
            <a:r>
              <a:rPr lang="en-US" dirty="0" smtClean="0"/>
              <a:t>if notification caused by action of a contact, include contact image or icon</a:t>
            </a:r>
          </a:p>
          <a:p>
            <a:r>
              <a:rPr lang="en-US" dirty="0" smtClean="0"/>
              <a:t>Navigate to correct place</a:t>
            </a:r>
          </a:p>
          <a:p>
            <a:pPr lvl="1"/>
            <a:r>
              <a:rPr lang="en-US" dirty="0" smtClean="0"/>
              <a:t>may take user to deep in app, update the UP icon and back stack (UP vs. BACK)</a:t>
            </a:r>
          </a:p>
          <a:p>
            <a:r>
              <a:rPr lang="en-US" dirty="0" smtClean="0"/>
              <a:t>Manage priority</a:t>
            </a:r>
          </a:p>
          <a:p>
            <a:pPr lvl="1"/>
            <a:r>
              <a:rPr lang="en-US" dirty="0" smtClean="0"/>
              <a:t>in Jelly Bean notifications have a priority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0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Notification Priority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3" y="1295400"/>
            <a:ext cx="912167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95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71" y="1643050"/>
            <a:ext cx="7928749" cy="52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More Notification 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09600"/>
            <a:ext cx="8229600" cy="5211763"/>
          </a:xfrm>
        </p:spPr>
        <p:txBody>
          <a:bodyPr/>
          <a:lstStyle/>
          <a:p>
            <a:r>
              <a:rPr lang="en-US" dirty="0" smtClean="0"/>
              <a:t>Stack notifications if app creates multiple notifications and user has not acted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9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Notification 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them optional - PLEASE</a:t>
            </a:r>
          </a:p>
          <a:p>
            <a:r>
              <a:rPr lang="en-US" dirty="0" smtClean="0"/>
              <a:t>use distinct icon</a:t>
            </a:r>
          </a:p>
          <a:p>
            <a:pPr lvl="1"/>
            <a:r>
              <a:rPr lang="en-US" dirty="0" smtClean="0"/>
              <a:t>but not a different color</a:t>
            </a:r>
          </a:p>
          <a:p>
            <a:r>
              <a:rPr lang="en-US" dirty="0" smtClean="0"/>
              <a:t>make LED glow based on priority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7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 of 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Notification Object</a:t>
            </a:r>
          </a:p>
          <a:p>
            <a:r>
              <a:rPr lang="en-US" dirty="0" smtClean="0"/>
              <a:t>Convenience </a:t>
            </a:r>
            <a:r>
              <a:rPr lang="en-US" dirty="0" err="1" smtClean="0"/>
              <a:t>NotificationBuilder</a:t>
            </a:r>
            <a:endParaRPr lang="en-US" dirty="0" smtClean="0"/>
          </a:p>
          <a:p>
            <a:r>
              <a:rPr lang="en-US" dirty="0" smtClean="0"/>
              <a:t>Must have at a minimum </a:t>
            </a:r>
          </a:p>
          <a:p>
            <a:pPr lvl="1"/>
            <a:r>
              <a:rPr lang="en-US" dirty="0" smtClean="0"/>
              <a:t>small icon</a:t>
            </a:r>
          </a:p>
          <a:p>
            <a:pPr lvl="1"/>
            <a:r>
              <a:rPr lang="en-US" dirty="0" smtClean="0"/>
              <a:t>title</a:t>
            </a:r>
          </a:p>
          <a:p>
            <a:pPr lvl="1"/>
            <a:r>
              <a:rPr lang="en-US" dirty="0" smtClean="0"/>
              <a:t>detail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Notification 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Activity Recognition App</a:t>
            </a:r>
          </a:p>
          <a:p>
            <a:r>
              <a:rPr lang="en-US" dirty="0" smtClean="0"/>
              <a:t>Send notification to turn on GPS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67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9400"/>
            <a:ext cx="9198429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681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Notification Building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setting title, text, and small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4999"/>
            <a:ext cx="9144000" cy="484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762000" y="3428999"/>
            <a:ext cx="7391400" cy="898291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4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Notification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211763"/>
          </a:xfrm>
        </p:spPr>
        <p:txBody>
          <a:bodyPr/>
          <a:lstStyle/>
          <a:p>
            <a:r>
              <a:rPr lang="en-US" dirty="0" smtClean="0"/>
              <a:t>Includes Intent so user can turn on the GPS</a:t>
            </a:r>
          </a:p>
          <a:p>
            <a:r>
              <a:rPr lang="en-US" dirty="0" smtClean="0"/>
              <a:t>Didn't just tell them to turn on GPS, make it easy for them to do so.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8" y="3246130"/>
            <a:ext cx="9116122" cy="3619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570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Audio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the MediaPlayer class</a:t>
            </a:r>
          </a:p>
          <a:p>
            <a:r>
              <a:rPr lang="en-US" dirty="0" smtClean="0"/>
              <a:t>Common Audio Formats supported:</a:t>
            </a:r>
          </a:p>
          <a:p>
            <a:pPr lvl="1"/>
            <a:r>
              <a:rPr lang="en-US" dirty="0" smtClean="0"/>
              <a:t>MP3, MIDI (.mid and others), </a:t>
            </a:r>
            <a:r>
              <a:rPr lang="en-US" dirty="0" err="1" smtClean="0"/>
              <a:t>Vorbis</a:t>
            </a:r>
            <a:r>
              <a:rPr lang="en-US" dirty="0" smtClean="0"/>
              <a:t> (.</a:t>
            </a:r>
            <a:r>
              <a:rPr lang="en-US" dirty="0" err="1" smtClean="0"/>
              <a:t>ogg</a:t>
            </a:r>
            <a:r>
              <a:rPr lang="en-US" dirty="0" smtClean="0"/>
              <a:t>), WAVE (.wav) and others</a:t>
            </a:r>
          </a:p>
          <a:p>
            <a:r>
              <a:rPr lang="en-US" dirty="0" smtClean="0"/>
              <a:t>Sources of audio</a:t>
            </a:r>
          </a:p>
          <a:p>
            <a:pPr lvl="1"/>
            <a:r>
              <a:rPr lang="en-US" dirty="0" smtClean="0"/>
              <a:t>local resources (part of app)</a:t>
            </a:r>
          </a:p>
          <a:p>
            <a:pPr lvl="1"/>
            <a:r>
              <a:rPr lang="en-US" dirty="0" smtClean="0"/>
              <a:t> internal URIs (Content Provider for other audio available)</a:t>
            </a:r>
          </a:p>
          <a:p>
            <a:pPr lvl="1"/>
            <a:r>
              <a:rPr lang="en-US" dirty="0" smtClean="0"/>
              <a:t>External URLs (streaming)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4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4406900"/>
            <a:ext cx="7772400" cy="1362075"/>
          </a:xfrm>
        </p:spPr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70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057400"/>
            <a:ext cx="26289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aterialDesignExampl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76961" y="319668"/>
            <a:ext cx="2438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38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/>
          <a:lstStyle/>
          <a:p>
            <a:r>
              <a:rPr lang="en-US" dirty="0" smtClean="0"/>
              <a:t>Material Design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52400" y="655637"/>
            <a:ext cx="8839200" cy="5211763"/>
          </a:xfrm>
        </p:spPr>
        <p:txBody>
          <a:bodyPr/>
          <a:lstStyle/>
          <a:p>
            <a:r>
              <a:rPr lang="en-US" dirty="0" smtClean="0"/>
              <a:t>Introduced in Lollipop, Fall 2014</a:t>
            </a:r>
          </a:p>
          <a:p>
            <a:r>
              <a:rPr lang="en-US" dirty="0" smtClean="0"/>
              <a:t>Material design is a system and set of guidelines to help users understand the user interface and functionality of apps</a:t>
            </a:r>
          </a:p>
          <a:p>
            <a:r>
              <a:rPr lang="en-US" dirty="0" smtClean="0"/>
              <a:t>"Took a step back" and build a design language based on classic design principles and real world materials, namely </a:t>
            </a:r>
            <a:r>
              <a:rPr lang="en-US" b="1" dirty="0" smtClean="0"/>
              <a:t>paper and ink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71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9" y="4876800"/>
            <a:ext cx="532204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07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Material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837"/>
            <a:ext cx="6019800" cy="5211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Objects (visible widgets) in an app consist of paper and ink</a:t>
            </a:r>
          </a:p>
          <a:p>
            <a:r>
              <a:rPr lang="en-US" dirty="0" smtClean="0"/>
              <a:t>paper can de different sizes, but preferred shapes are rectangles and rounded rectangles</a:t>
            </a:r>
          </a:p>
          <a:p>
            <a:pPr lvl="1"/>
            <a:r>
              <a:rPr lang="en-US" dirty="0" smtClean="0"/>
              <a:t>all elements are 1 dpi thick</a:t>
            </a:r>
          </a:p>
          <a:p>
            <a:r>
              <a:rPr lang="en-US" dirty="0" smtClean="0"/>
              <a:t>paper elements can be positioned next to and on top of each other in layers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72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990600"/>
            <a:ext cx="2707887" cy="2678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930" y="3886200"/>
            <a:ext cx="2840425" cy="28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0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of Material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90600"/>
            <a:ext cx="8839200" cy="5638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Materials case shadows depending on their position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Guidelines on elevations for various components, affects amount of shadow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49" y="1600200"/>
            <a:ext cx="3305175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58" y="2543173"/>
            <a:ext cx="40290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14668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14800"/>
            <a:ext cx="15144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793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83" y="304800"/>
            <a:ext cx="3886200" cy="1924515"/>
          </a:xfrm>
        </p:spPr>
        <p:txBody>
          <a:bodyPr>
            <a:noAutofit/>
          </a:bodyPr>
          <a:lstStyle/>
          <a:p>
            <a:r>
              <a:rPr lang="en-US" sz="4800" dirty="0" smtClean="0"/>
              <a:t>Component</a:t>
            </a:r>
            <a:br>
              <a:rPr lang="en-US" sz="4800" dirty="0" smtClean="0"/>
            </a:br>
            <a:r>
              <a:rPr lang="en-US" sz="4800" dirty="0" smtClean="0"/>
              <a:t>Elevation </a:t>
            </a:r>
            <a:br>
              <a:rPr lang="en-US" sz="4800" dirty="0" smtClean="0"/>
            </a:br>
            <a:r>
              <a:rPr lang="en-US" sz="4800" dirty="0" smtClean="0"/>
              <a:t>Guide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74</a:t>
            </a:fld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94785"/>
            <a:ext cx="50482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3200"/>
            <a:ext cx="9154512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2754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 in Material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12837"/>
            <a:ext cx="9144000" cy="5287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Motion of interface elements used to convey meaning</a:t>
            </a:r>
          </a:p>
          <a:p>
            <a:r>
              <a:rPr lang="en-US" dirty="0" smtClean="0"/>
              <a:t>Motion should be natural without abrupt starts and stops</a:t>
            </a:r>
          </a:p>
          <a:p>
            <a:r>
              <a:rPr lang="en-US" dirty="0" smtClean="0"/>
              <a:t>User input from touch, voice, mouse, and keyboard (chrome on desktops) </a:t>
            </a:r>
          </a:p>
          <a:p>
            <a:r>
              <a:rPr lang="en-US" dirty="0" smtClean="0"/>
              <a:t>Motion (animation) of user interface elements in response to user actions</a:t>
            </a:r>
          </a:p>
          <a:p>
            <a:pPr lvl="1"/>
            <a:r>
              <a:rPr lang="en-US" dirty="0" smtClean="0"/>
              <a:t>surface reaction, material response, radial 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6061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Surface Reaction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648200" cy="5211763"/>
          </a:xfrm>
        </p:spPr>
        <p:txBody>
          <a:bodyPr/>
          <a:lstStyle/>
          <a:p>
            <a:r>
              <a:rPr lang="en-US" dirty="0" smtClean="0"/>
              <a:t>reaction of the ink to user input or action</a:t>
            </a:r>
          </a:p>
          <a:p>
            <a:r>
              <a:rPr lang="en-US" dirty="0" smtClean="0"/>
              <a:t>vary animation based on point of input</a:t>
            </a:r>
          </a:p>
          <a:p>
            <a:r>
              <a:rPr lang="en-US" dirty="0" smtClean="0"/>
              <a:t>Touch Ripple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76</a:t>
            </a:fld>
            <a:endParaRPr lang="en-US"/>
          </a:p>
        </p:txBody>
      </p:sp>
      <p:pic>
        <p:nvPicPr>
          <p:cNvPr id="6" name="surfac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05400" y="1334427"/>
            <a:ext cx="3892190" cy="437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4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3200400" cy="55165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Material responds to being touched or activated by the user</a:t>
            </a:r>
          </a:p>
          <a:p>
            <a:r>
              <a:rPr lang="en-US" dirty="0" smtClean="0"/>
              <a:t>indicates the paper component is made out of is active, being used</a:t>
            </a:r>
          </a:p>
          <a:p>
            <a:r>
              <a:rPr lang="en-US" dirty="0" smtClean="0"/>
              <a:t>Move or transform form paper based on interaction</a:t>
            </a:r>
          </a:p>
          <a:p>
            <a:r>
              <a:rPr lang="en-US" dirty="0" smtClean="0"/>
              <a:t>Move up when activated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77</a:t>
            </a:fld>
            <a:endParaRPr lang="en-US"/>
          </a:p>
        </p:txBody>
      </p:sp>
      <p:pic>
        <p:nvPicPr>
          <p:cNvPr id="5" name="material_react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4400" y="1371600"/>
            <a:ext cx="388620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Radial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ink should respond like water when touched</a:t>
            </a:r>
          </a:p>
          <a:p>
            <a:r>
              <a:rPr lang="en-US" dirty="0" smtClean="0"/>
              <a:t>ripples when touching a smooth surface of water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036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design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42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res/raw directory</a:t>
            </a:r>
          </a:p>
          <a:p>
            <a:r>
              <a:rPr lang="en-US" dirty="0" smtClean="0"/>
              <a:t>assets/ directory</a:t>
            </a:r>
          </a:p>
          <a:p>
            <a:pPr lvl="1"/>
            <a:r>
              <a:rPr lang="en-US" dirty="0" smtClean="0"/>
              <a:t>reference as file://andorid_asset in a URI</a:t>
            </a:r>
          </a:p>
          <a:p>
            <a:pPr lvl="1"/>
            <a:r>
              <a:rPr lang="en-US" dirty="0" smtClean="0"/>
              <a:t>can share with other apps via URI</a:t>
            </a:r>
          </a:p>
          <a:p>
            <a:r>
              <a:rPr lang="en-US" dirty="0" smtClean="0"/>
              <a:t>Store media in application local directory, pull from network / web and store locally</a:t>
            </a:r>
          </a:p>
          <a:p>
            <a:r>
              <a:rPr lang="en-US" dirty="0" smtClean="0"/>
              <a:t>Store and use media on SD card</a:t>
            </a:r>
          </a:p>
          <a:p>
            <a:r>
              <a:rPr lang="en-US" dirty="0" smtClean="0"/>
              <a:t>Stream via the Internet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406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0"/>
            <a:ext cx="5867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to Implement App with Material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tools are available to add material design features to our apps?</a:t>
            </a:r>
          </a:p>
          <a:p>
            <a:r>
              <a:rPr lang="en-US" dirty="0" smtClean="0"/>
              <a:t>Android 5.0 / Lollipop / API level 21 added:</a:t>
            </a:r>
          </a:p>
          <a:p>
            <a:r>
              <a:rPr lang="en-US" dirty="0" smtClean="0"/>
              <a:t>A new theme: material</a:t>
            </a:r>
          </a:p>
          <a:p>
            <a:r>
              <a:rPr lang="en-US" dirty="0" smtClean="0"/>
              <a:t>new widgets</a:t>
            </a:r>
          </a:p>
          <a:p>
            <a:r>
              <a:rPr lang="en-US" dirty="0" smtClean="0"/>
              <a:t>new view groups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apis</a:t>
            </a:r>
            <a:r>
              <a:rPr lang="en-US" dirty="0" smtClean="0"/>
              <a:t> for custom shadows and animations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267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complex than past themes such as theme and </a:t>
            </a:r>
            <a:r>
              <a:rPr lang="en-US" dirty="0" err="1" smtClean="0"/>
              <a:t>holo</a:t>
            </a:r>
            <a:endParaRPr lang="en-US" dirty="0" smtClean="0"/>
          </a:p>
          <a:p>
            <a:r>
              <a:rPr lang="en-US" dirty="0" smtClean="0"/>
              <a:t>Includes:</a:t>
            </a:r>
          </a:p>
          <a:p>
            <a:r>
              <a:rPr lang="en-US" dirty="0" smtClean="0"/>
              <a:t>system widgets with option of picking color palette</a:t>
            </a:r>
          </a:p>
          <a:p>
            <a:r>
              <a:rPr lang="en-US" dirty="0" smtClean="0"/>
              <a:t>built in touch feedback animations for those system widgets</a:t>
            </a:r>
          </a:p>
          <a:p>
            <a:r>
              <a:rPr lang="en-US" dirty="0" smtClean="0"/>
              <a:t>activity transition animations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00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Material Theme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82</a:t>
            </a:fld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08311"/>
            <a:ext cx="7315200" cy="581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9641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Apps with Material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apply material theme to app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create layouts following material design guidelines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specify elevation of views to cast shadows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use system widgets for lists and cards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customize animations of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5952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Material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in styles.xml that your app style is using Material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84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" y="2667000"/>
            <a:ext cx="103346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/>
          <p:cNvSpPr/>
          <p:nvPr/>
        </p:nvSpPr>
        <p:spPr>
          <a:xfrm>
            <a:off x="304800" y="2895600"/>
            <a:ext cx="8229600" cy="9144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9797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Lists and Cards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Android 5.0 / Lollipop / API level 21 added view groups to make apps based around material design possible</a:t>
            </a:r>
          </a:p>
          <a:p>
            <a:r>
              <a:rPr lang="en-US" dirty="0" err="1" smtClean="0"/>
              <a:t>RecycleView</a:t>
            </a:r>
            <a:endParaRPr lang="en-US" dirty="0" smtClean="0"/>
          </a:p>
          <a:p>
            <a:r>
              <a:rPr lang="en-US" dirty="0" smtClean="0"/>
              <a:t>a more advanced and flexible version of </a:t>
            </a:r>
            <a:r>
              <a:rPr lang="en-US" dirty="0" err="1" smtClean="0"/>
              <a:t>ListView</a:t>
            </a:r>
            <a:endParaRPr lang="en-US" dirty="0" smtClean="0"/>
          </a:p>
          <a:p>
            <a:r>
              <a:rPr lang="en-US" dirty="0" err="1" smtClean="0"/>
              <a:t>inlcudes</a:t>
            </a:r>
            <a:endParaRPr lang="en-US" dirty="0" smtClean="0"/>
          </a:p>
          <a:p>
            <a:r>
              <a:rPr lang="en-US" dirty="0" smtClean="0"/>
              <a:t>layout managers for positioning items</a:t>
            </a:r>
          </a:p>
          <a:p>
            <a:r>
              <a:rPr lang="en-US" dirty="0" smtClean="0"/>
              <a:t>built in animations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326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using material design your layouts have a elevation property</a:t>
            </a:r>
          </a:p>
          <a:p>
            <a:r>
              <a:rPr lang="en-US" dirty="0" smtClean="0"/>
              <a:t>affects shadows created by widget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200400"/>
            <a:ext cx="7162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990600" y="5867400"/>
            <a:ext cx="5715000" cy="91440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703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6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153400" cy="52117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Referred to as an </a:t>
            </a:r>
            <a:br>
              <a:rPr lang="en-US" dirty="0" smtClean="0"/>
            </a:br>
            <a:r>
              <a:rPr lang="en-US" dirty="0" smtClean="0"/>
              <a:t>App Widget</a:t>
            </a:r>
          </a:p>
          <a:p>
            <a:r>
              <a:rPr lang="en-US" dirty="0" smtClean="0"/>
              <a:t>widgets are miniature </a:t>
            </a:r>
            <a:br>
              <a:rPr lang="en-US" dirty="0" smtClean="0"/>
            </a:br>
            <a:r>
              <a:rPr lang="en-US" dirty="0" smtClean="0"/>
              <a:t>application views than can </a:t>
            </a:r>
            <a:br>
              <a:rPr lang="en-US" dirty="0" smtClean="0"/>
            </a:br>
            <a:r>
              <a:rPr lang="en-US" dirty="0" smtClean="0"/>
              <a:t>be added to other applications</a:t>
            </a:r>
          </a:p>
          <a:p>
            <a:pPr lvl="1"/>
            <a:r>
              <a:rPr lang="en-US" dirty="0" smtClean="0"/>
              <a:t>normally the Home Screen View</a:t>
            </a:r>
          </a:p>
          <a:p>
            <a:pPr lvl="1"/>
            <a:r>
              <a:rPr lang="en-US" dirty="0" smtClean="0"/>
              <a:t>other "App Widget Hosts"</a:t>
            </a:r>
          </a:p>
          <a:p>
            <a:r>
              <a:rPr lang="en-US" dirty="0" smtClean="0"/>
              <a:t>Widget sent periodic updates</a:t>
            </a:r>
          </a:p>
          <a:p>
            <a:r>
              <a:rPr lang="en-US" dirty="0" smtClean="0"/>
              <a:t>Widgets essentially a </a:t>
            </a:r>
            <a:r>
              <a:rPr lang="en-US" dirty="0" err="1" smtClean="0"/>
              <a:t>BroadcastRecevier</a:t>
            </a:r>
            <a:r>
              <a:rPr lang="en-US" dirty="0" smtClean="0"/>
              <a:t> with XML layout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88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930" y="990600"/>
            <a:ext cx="310515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679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Widgets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7451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To create App Widget:</a:t>
            </a:r>
          </a:p>
          <a:p>
            <a:r>
              <a:rPr lang="en-US" dirty="0" smtClean="0"/>
              <a:t>Create a </a:t>
            </a:r>
            <a:br>
              <a:rPr lang="en-US" dirty="0" smtClean="0"/>
            </a:br>
            <a:r>
              <a:rPr lang="en-US" dirty="0" err="1" smtClean="0"/>
              <a:t>AppWidgetProviderInfo</a:t>
            </a:r>
            <a:endParaRPr lang="en-US" dirty="0" smtClean="0"/>
          </a:p>
          <a:p>
            <a:r>
              <a:rPr lang="en-US" dirty="0" smtClean="0"/>
              <a:t>object that contains</a:t>
            </a:r>
            <a:br>
              <a:rPr lang="en-US" dirty="0" smtClean="0"/>
            </a:br>
            <a:r>
              <a:rPr lang="en-US" dirty="0" smtClean="0"/>
              <a:t>metadata for the App </a:t>
            </a:r>
            <a:br>
              <a:rPr lang="en-US" dirty="0" smtClean="0"/>
            </a:br>
            <a:r>
              <a:rPr lang="en-US" dirty="0" smtClean="0"/>
              <a:t>Widget, layout, update frequency</a:t>
            </a:r>
            <a:endParaRPr lang="en-US" dirty="0"/>
          </a:p>
          <a:p>
            <a:pPr lvl="1"/>
            <a:r>
              <a:rPr lang="en-US" dirty="0" smtClean="0"/>
              <a:t>normally defined in XML</a:t>
            </a:r>
          </a:p>
          <a:p>
            <a:r>
              <a:rPr lang="en-US" dirty="0" smtClean="0"/>
              <a:t>Implement </a:t>
            </a:r>
            <a:r>
              <a:rPr lang="en-US" dirty="0" err="1" smtClean="0"/>
              <a:t>AppWidgetProvider</a:t>
            </a:r>
            <a:r>
              <a:rPr lang="en-US" dirty="0" smtClean="0"/>
              <a:t> class that defines basic methods to update Widget</a:t>
            </a:r>
          </a:p>
          <a:p>
            <a:r>
              <a:rPr lang="en-US" dirty="0" smtClean="0"/>
              <a:t>create layout: not all layouts and UI widgets supported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990600"/>
            <a:ext cx="3352800" cy="2566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0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MediaPlayer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Playback control of </a:t>
            </a:r>
            <a:r>
              <a:rPr lang="en-US" dirty="0" err="1"/>
              <a:t>MediaPlayer</a:t>
            </a:r>
            <a:r>
              <a:rPr lang="en-US" dirty="0"/>
              <a:t> managed as a state machine</a:t>
            </a:r>
          </a:p>
          <a:p>
            <a:r>
              <a:rPr lang="en-US" dirty="0" smtClean="0"/>
              <a:t>Idle</a:t>
            </a:r>
          </a:p>
          <a:p>
            <a:r>
              <a:rPr lang="en-US" dirty="0" smtClean="0"/>
              <a:t>Initialized</a:t>
            </a:r>
          </a:p>
          <a:p>
            <a:r>
              <a:rPr lang="en-US" dirty="0" smtClean="0"/>
              <a:t>Preparing</a:t>
            </a:r>
          </a:p>
          <a:p>
            <a:r>
              <a:rPr lang="en-US" dirty="0" smtClean="0"/>
              <a:t>Prepared</a:t>
            </a:r>
          </a:p>
          <a:p>
            <a:r>
              <a:rPr lang="en-US" dirty="0" smtClean="0"/>
              <a:t>Started</a:t>
            </a:r>
          </a:p>
          <a:p>
            <a:r>
              <a:rPr lang="en-US" dirty="0" smtClean="0"/>
              <a:t>Paused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Playback Complete</a:t>
            </a:r>
          </a:p>
          <a:p>
            <a:r>
              <a:rPr lang="en-US" dirty="0" smtClean="0"/>
              <a:t>Stopped</a:t>
            </a:r>
          </a:p>
          <a:p>
            <a:r>
              <a:rPr lang="en-US" dirty="0" smtClean="0"/>
              <a:t>End</a:t>
            </a:r>
          </a:p>
          <a:p>
            <a:r>
              <a:rPr lang="en-US" dirty="0" smtClean="0"/>
              <a:t>Invalid state transitions result in errors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8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nfc</a:t>
            </a:r>
            <a:r>
              <a:rPr lang="en-US" dirty="0" smtClean="0"/>
              <a:t> - Near field communication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Another short range wireless technology</a:t>
            </a:r>
          </a:p>
          <a:p>
            <a:r>
              <a:rPr lang="en-US" dirty="0" smtClean="0"/>
              <a:t>VERY short range: 4 cm or less to initiate a connection</a:t>
            </a:r>
          </a:p>
          <a:p>
            <a:r>
              <a:rPr lang="en-US" dirty="0" smtClean="0"/>
              <a:t>Allows transmission of a small amount ("payload") of data between NFC tag or another Android device</a:t>
            </a:r>
          </a:p>
          <a:p>
            <a:r>
              <a:rPr lang="en-US" dirty="0" smtClean="0"/>
              <a:t>NFC Tags offer read and write capability</a:t>
            </a:r>
          </a:p>
          <a:p>
            <a:r>
              <a:rPr lang="en-US" dirty="0" smtClean="0"/>
              <a:t>More complex tags can perform mathematical ops, use encryption, and even have an operating </a:t>
            </a:r>
            <a:r>
              <a:rPr lang="en-US" dirty="0" err="1" smtClean="0"/>
              <a:t>enviroment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6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NFC Modes of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Reader / Writer mode</a:t>
            </a:r>
          </a:p>
          <a:p>
            <a:pPr marL="1143000" lvl="1" indent="-742950"/>
            <a:r>
              <a:rPr lang="en-US" dirty="0" smtClean="0"/>
              <a:t>allows NFC device to read and / or write passive NFC tags and stickers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P2P mode</a:t>
            </a:r>
          </a:p>
          <a:p>
            <a:pPr marL="1143000" lvl="1" indent="-742950"/>
            <a:r>
              <a:rPr lang="en-US" dirty="0" smtClean="0"/>
              <a:t>allows NFC device to </a:t>
            </a:r>
            <a:r>
              <a:rPr lang="en-US" dirty="0" err="1" smtClean="0"/>
              <a:t>exhange</a:t>
            </a:r>
            <a:r>
              <a:rPr lang="en-US" dirty="0" smtClean="0"/>
              <a:t> data with other NFC peers</a:t>
            </a:r>
          </a:p>
          <a:p>
            <a:pPr marL="1143000" lvl="1" indent="-742950"/>
            <a:r>
              <a:rPr lang="en-US" dirty="0" smtClean="0"/>
              <a:t>Used by Android Beam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Card emulation</a:t>
            </a:r>
          </a:p>
          <a:p>
            <a:pPr marL="1143000" lvl="1" indent="-742950"/>
            <a:r>
              <a:rPr lang="en-US" dirty="0" smtClean="0"/>
              <a:t>allow NFC device to act as an NFC card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229600" cy="1143000"/>
          </a:xfrm>
        </p:spPr>
        <p:txBody>
          <a:bodyPr/>
          <a:lstStyle/>
          <a:p>
            <a:r>
              <a:rPr lang="en-US" dirty="0" smtClean="0"/>
              <a:t>NFC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46237"/>
            <a:ext cx="8229600" cy="52117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Reading NDEF data from </a:t>
            </a:r>
            <a:br>
              <a:rPr lang="en-US" dirty="0" smtClean="0"/>
            </a:br>
            <a:r>
              <a:rPr lang="en-US" dirty="0" smtClean="0"/>
              <a:t>an NFC tag</a:t>
            </a:r>
          </a:p>
          <a:p>
            <a:r>
              <a:rPr lang="en-US" dirty="0" smtClean="0"/>
              <a:t>NDEF: NFC Data Exchange Format</a:t>
            </a:r>
          </a:p>
          <a:p>
            <a:r>
              <a:rPr lang="en-US" i="1" dirty="0" smtClean="0"/>
              <a:t>tag dispatch system</a:t>
            </a:r>
            <a:r>
              <a:rPr lang="en-US" dirty="0" smtClean="0"/>
              <a:t>: analyzes discovered tags, categories data,  and starts applications (via intent filters) interested in data</a:t>
            </a:r>
          </a:p>
          <a:p>
            <a:r>
              <a:rPr lang="en-US" dirty="0" smtClean="0"/>
              <a:t>tag dispatch system scanning for NFC tags if screen unlocked (unless turned off in settings)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5695"/>
            <a:ext cx="3257550" cy="247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85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5029200" cy="1143000"/>
          </a:xfrm>
        </p:spPr>
        <p:txBody>
          <a:bodyPr/>
          <a:lstStyle/>
          <a:p>
            <a:r>
              <a:rPr lang="en-US" dirty="0" smtClean="0"/>
              <a:t>Android Beam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Android Beam allows</a:t>
            </a:r>
            <a:br>
              <a:rPr lang="en-US" dirty="0" smtClean="0"/>
            </a:br>
            <a:r>
              <a:rPr lang="en-US" dirty="0" smtClean="0"/>
              <a:t>simple peer to peer</a:t>
            </a:r>
            <a:br>
              <a:rPr lang="en-US" dirty="0" smtClean="0"/>
            </a:br>
            <a:r>
              <a:rPr lang="en-US" dirty="0" smtClean="0"/>
              <a:t>data exchange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between two Android powered devices</a:t>
            </a:r>
          </a:p>
          <a:p>
            <a:r>
              <a:rPr lang="en-US" dirty="0" smtClean="0"/>
              <a:t>enable Android Beam for an app by calling:</a:t>
            </a:r>
          </a:p>
          <a:p>
            <a:pPr lvl="1"/>
            <a:r>
              <a:rPr lang="en-US" dirty="0" err="1" smtClean="0"/>
              <a:t>setNdefPushMessage</a:t>
            </a:r>
            <a:r>
              <a:rPr lang="en-US" dirty="0" smtClean="0"/>
              <a:t>(), accepts a </a:t>
            </a:r>
            <a:r>
              <a:rPr lang="en-US" dirty="0" err="1" smtClean="0"/>
              <a:t>NdefMessage</a:t>
            </a:r>
            <a:r>
              <a:rPr lang="en-US" dirty="0" smtClean="0"/>
              <a:t> to beam</a:t>
            </a:r>
          </a:p>
          <a:p>
            <a:pPr lvl="1"/>
            <a:r>
              <a:rPr lang="en-US" dirty="0" smtClean="0"/>
              <a:t>OR </a:t>
            </a:r>
            <a:r>
              <a:rPr lang="en-US" dirty="0" err="1" smtClean="0"/>
              <a:t>setNdefPushMessageCallback</a:t>
            </a:r>
            <a:r>
              <a:rPr lang="en-US" dirty="0" smtClean="0"/>
              <a:t>() create NDEF message when close enough to beam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94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9696"/>
            <a:ext cx="3971925" cy="261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bluetooth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10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wireless technology for exchanging data between devices over short distances</a:t>
            </a:r>
          </a:p>
          <a:p>
            <a:r>
              <a:rPr lang="en-US" dirty="0" smtClean="0"/>
              <a:t>three different classes of Bluetooth devices with ranges of 1, 10, and 100 meters</a:t>
            </a:r>
          </a:p>
          <a:p>
            <a:r>
              <a:rPr lang="en-US" dirty="0" smtClean="0"/>
              <a:t>Android devices provide access to the Bluetooth network 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02704"/>
            <a:ext cx="3429000" cy="10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68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and Bluetooth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Bluetooth APIs</a:t>
            </a:r>
          </a:p>
          <a:p>
            <a:r>
              <a:rPr lang="en-US" dirty="0" smtClean="0"/>
              <a:t>Android devices can: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Scan for other Bluetooth Devices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Check local Bluetooth adapter for paired devices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Connect to other Bluetooth devices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transfer data to and from connected devices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Bluetooth API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6" y="1143000"/>
            <a:ext cx="9132404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48" y="4800600"/>
            <a:ext cx="901095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3974433"/>
            <a:ext cx="3048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 few classes: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7690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- Bluetooth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Four major steps: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Setting up Bluetooth</a:t>
            </a:r>
          </a:p>
          <a:p>
            <a:pPr marL="1143000" lvl="1" indent="-742950"/>
            <a:r>
              <a:rPr lang="en-US" dirty="0" smtClean="0"/>
              <a:t>permissions, </a:t>
            </a:r>
            <a:r>
              <a:rPr lang="en-US" dirty="0" err="1" smtClean="0"/>
              <a:t>BluetoothAdapter</a:t>
            </a:r>
            <a:r>
              <a:rPr lang="en-US" dirty="0" smtClean="0"/>
              <a:t> (like a manager), enable Bluetooth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finding paired or available devices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connecting devices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transferring data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http://developer.android.com/guide/topics/connectivity/bluetooth.html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68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8251</TotalTime>
  <Words>3556</Words>
  <Application>Microsoft Office PowerPoint</Application>
  <PresentationFormat>On-screen Show (4:3)</PresentationFormat>
  <Paragraphs>781</Paragraphs>
  <Slides>153</Slides>
  <Notes>2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153</vt:i4>
      </vt:variant>
    </vt:vector>
  </HeadingPairs>
  <TitlesOfParts>
    <vt:vector size="154" baseType="lpstr">
      <vt:lpstr>Office Theme</vt:lpstr>
      <vt:lpstr>CS371m - Mobile Computing</vt:lpstr>
      <vt:lpstr>We have touched on many of the basic features of the Android System and Apps</vt:lpstr>
      <vt:lpstr>Surface Scratched</vt:lpstr>
      <vt:lpstr>audio</vt:lpstr>
      <vt:lpstr>Audio on Device</vt:lpstr>
      <vt:lpstr>media player</vt:lpstr>
      <vt:lpstr>Android Audio</vt:lpstr>
      <vt:lpstr>Audio Resources</vt:lpstr>
      <vt:lpstr>MediaPlayer</vt:lpstr>
      <vt:lpstr>MediaPlayer State Diagram</vt:lpstr>
      <vt:lpstr>Simple Sound Demo App</vt:lpstr>
      <vt:lpstr>Using MediaPlayer</vt:lpstr>
      <vt:lpstr>Playing Local Audio</vt:lpstr>
      <vt:lpstr>Simple Approach</vt:lpstr>
      <vt:lpstr>playSound method initial version</vt:lpstr>
      <vt:lpstr>Changing Behavior</vt:lpstr>
      <vt:lpstr>Cleaning Up</vt:lpstr>
      <vt:lpstr>stopPlayer method</vt:lpstr>
      <vt:lpstr>onPause</vt:lpstr>
      <vt:lpstr>Saving State</vt:lpstr>
      <vt:lpstr>Saving MediaPlayer State</vt:lpstr>
      <vt:lpstr>Restarting Audio</vt:lpstr>
      <vt:lpstr>haptic feedback</vt:lpstr>
      <vt:lpstr>Haptic Feedback</vt:lpstr>
      <vt:lpstr>Haptic Feedback on a View</vt:lpstr>
      <vt:lpstr>HapticFeedbackConstants Class</vt:lpstr>
      <vt:lpstr>More Complex Feedback</vt:lpstr>
      <vt:lpstr>Haptic Feedback</vt:lpstr>
      <vt:lpstr>Haptic Feedback</vt:lpstr>
      <vt:lpstr>Vibrator Methods</vt:lpstr>
      <vt:lpstr>recording audio</vt:lpstr>
      <vt:lpstr>Simple and Complex</vt:lpstr>
      <vt:lpstr>Recording Audio - MediaRecorder</vt:lpstr>
      <vt:lpstr>Record Audio</vt:lpstr>
      <vt:lpstr>Record Audio</vt:lpstr>
      <vt:lpstr>Stop Recording</vt:lpstr>
      <vt:lpstr>speech recognition</vt:lpstr>
      <vt:lpstr>Speech Recognition</vt:lpstr>
      <vt:lpstr>Speech Recognition</vt:lpstr>
      <vt:lpstr>Starting Intent</vt:lpstr>
      <vt:lpstr>Responding to Result</vt:lpstr>
      <vt:lpstr>Results</vt:lpstr>
      <vt:lpstr>Activity Recognition</vt:lpstr>
      <vt:lpstr>Activity Recognition</vt:lpstr>
      <vt:lpstr>Activity Recognition</vt:lpstr>
      <vt:lpstr>Sample App</vt:lpstr>
      <vt:lpstr>Sample App</vt:lpstr>
      <vt:lpstr>Recognition Activity</vt:lpstr>
      <vt:lpstr>Recognition Activity</vt:lpstr>
      <vt:lpstr>Get ActivityRecognitionClient</vt:lpstr>
      <vt:lpstr>PendingIntent For ActvityRecognition</vt:lpstr>
      <vt:lpstr>Request Activity Updates</vt:lpstr>
      <vt:lpstr>Getting Data Back</vt:lpstr>
      <vt:lpstr>IntentService</vt:lpstr>
      <vt:lpstr>Notifications</vt:lpstr>
      <vt:lpstr>Notification</vt:lpstr>
      <vt:lpstr>PowerPoint Presentation</vt:lpstr>
      <vt:lpstr>Notification Style - Normal</vt:lpstr>
      <vt:lpstr>Notification Style - Big</vt:lpstr>
      <vt:lpstr>Notifications</vt:lpstr>
      <vt:lpstr>Notifications Window</vt:lpstr>
      <vt:lpstr>Notifications DOs</vt:lpstr>
      <vt:lpstr>Notification Priority</vt:lpstr>
      <vt:lpstr>More Notification DOs</vt:lpstr>
      <vt:lpstr>More Notification Dos</vt:lpstr>
      <vt:lpstr>The Code of Notifications</vt:lpstr>
      <vt:lpstr>Simple Notification Building</vt:lpstr>
      <vt:lpstr>Simple Notification Building</vt:lpstr>
      <vt:lpstr>Notification Example</vt:lpstr>
      <vt:lpstr>material design</vt:lpstr>
      <vt:lpstr>Material Design</vt:lpstr>
      <vt:lpstr>Features of Material Design</vt:lpstr>
      <vt:lpstr>Features of Material Design</vt:lpstr>
      <vt:lpstr>Component Elevation  Guide</vt:lpstr>
      <vt:lpstr>Motion in Material Design</vt:lpstr>
      <vt:lpstr>Surface Reaction</vt:lpstr>
      <vt:lpstr>Material Response</vt:lpstr>
      <vt:lpstr>Radial action</vt:lpstr>
      <vt:lpstr>material design for developers</vt:lpstr>
      <vt:lpstr>How to Implement App with Material Design</vt:lpstr>
      <vt:lpstr>Material Theme</vt:lpstr>
      <vt:lpstr>Using Material Theme</vt:lpstr>
      <vt:lpstr>Creating Apps with Material Design</vt:lpstr>
      <vt:lpstr>Apply Material Theme</vt:lpstr>
      <vt:lpstr>Create Lists and Cards</vt:lpstr>
      <vt:lpstr>Create Layouts</vt:lpstr>
      <vt:lpstr>Widgets</vt:lpstr>
      <vt:lpstr>Widgets</vt:lpstr>
      <vt:lpstr>Widgets</vt:lpstr>
      <vt:lpstr>nfc - Near field communication</vt:lpstr>
      <vt:lpstr>NFC</vt:lpstr>
      <vt:lpstr>NFC Modes of Operation</vt:lpstr>
      <vt:lpstr>NFC Basics</vt:lpstr>
      <vt:lpstr>Android Beam</vt:lpstr>
      <vt:lpstr>bluetooth</vt:lpstr>
      <vt:lpstr>PowerPoint Presentation</vt:lpstr>
      <vt:lpstr>Android and Bluetooth</vt:lpstr>
      <vt:lpstr>Bluetooth API</vt:lpstr>
      <vt:lpstr>Android - Bluetooth Basics</vt:lpstr>
      <vt:lpstr>copy and paste</vt:lpstr>
      <vt:lpstr>Copy and Paste</vt:lpstr>
      <vt:lpstr>Copy and Paste</vt:lpstr>
      <vt:lpstr>Copy and Paste</vt:lpstr>
      <vt:lpstr>wi-fi Direct</vt:lpstr>
      <vt:lpstr>Wi-Fi Direct</vt:lpstr>
      <vt:lpstr>Wi-Fi Direct</vt:lpstr>
      <vt:lpstr>3d graphics</vt:lpstr>
      <vt:lpstr>2D Graphics</vt:lpstr>
      <vt:lpstr>Gradients</vt:lpstr>
      <vt:lpstr>2D Graphics</vt:lpstr>
      <vt:lpstr>Wireframe Graphics</vt:lpstr>
      <vt:lpstr>Wireframe Vector Graphics</vt:lpstr>
      <vt:lpstr>Parallax Scrolling Example</vt:lpstr>
      <vt:lpstr>Parallax Scrolling</vt:lpstr>
      <vt:lpstr>2.5D </vt:lpstr>
      <vt:lpstr>3D Graphics</vt:lpstr>
      <vt:lpstr>3D Coordinate System</vt:lpstr>
      <vt:lpstr>Visual Portion</vt:lpstr>
      <vt:lpstr>OpenGL</vt:lpstr>
      <vt:lpstr>OpenGL</vt:lpstr>
      <vt:lpstr>OpenGL ES</vt:lpstr>
      <vt:lpstr>Android and OpenGL ES</vt:lpstr>
      <vt:lpstr>GLSurfaceView</vt:lpstr>
      <vt:lpstr>GLSurfaceView.Renderer</vt:lpstr>
      <vt:lpstr>Manifest Requirements</vt:lpstr>
      <vt:lpstr>Steps to Use OpenGL</vt:lpstr>
      <vt:lpstr>Sample Program</vt:lpstr>
      <vt:lpstr>Activity</vt:lpstr>
      <vt:lpstr>GLSurfaceView</vt:lpstr>
      <vt:lpstr>Skeleton Renderer</vt:lpstr>
      <vt:lpstr>OpenGL Documentation</vt:lpstr>
      <vt:lpstr>Low Level Graphics Libraries</vt:lpstr>
      <vt:lpstr>Draw a Shape</vt:lpstr>
      <vt:lpstr>Define Triangle</vt:lpstr>
      <vt:lpstr>Draw Triangle</vt:lpstr>
      <vt:lpstr>Result</vt:lpstr>
      <vt:lpstr>Correcting Projection</vt:lpstr>
      <vt:lpstr>onSurfaceChanged</vt:lpstr>
      <vt:lpstr>onDrawFrame</vt:lpstr>
      <vt:lpstr>Result of Correcting Projection</vt:lpstr>
      <vt:lpstr>Adding Motion</vt:lpstr>
      <vt:lpstr>Results</vt:lpstr>
      <vt:lpstr>Results</vt:lpstr>
      <vt:lpstr>Another Example</vt:lpstr>
      <vt:lpstr>Constructing Pyramid</vt:lpstr>
      <vt:lpstr>Constructing Pyramid</vt:lpstr>
      <vt:lpstr>Coloring Pyramid</vt:lpstr>
      <vt:lpstr>Result</vt:lpstr>
      <vt:lpstr>OpenGL Options</vt:lpstr>
      <vt:lpstr>RenderScript</vt:lpstr>
      <vt:lpstr>RenderScript</vt:lpstr>
      <vt:lpstr>RenderScript</vt:lpstr>
      <vt:lpstr>RenderScript</vt:lpstr>
    </vt:vector>
  </TitlesOfParts>
  <Company>University of Texas at Austin Computer Science Dept.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CS378 - Mobile Computing</dc:title>
  <dc:creator>Michael D. Scott</dc:creator>
  <cp:lastModifiedBy>Michael D. Scott</cp:lastModifiedBy>
  <cp:revision>262</cp:revision>
  <cp:lastPrinted>2012-01-30T16:00:04Z</cp:lastPrinted>
  <dcterms:created xsi:type="dcterms:W3CDTF">2012-01-17T18:47:14Z</dcterms:created>
  <dcterms:modified xsi:type="dcterms:W3CDTF">2016-05-25T21:13:26Z</dcterms:modified>
</cp:coreProperties>
</file>